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267" r:id="rId3"/>
    <p:sldId id="268" r:id="rId4"/>
    <p:sldId id="258" r:id="rId5"/>
    <p:sldId id="318" r:id="rId6"/>
    <p:sldId id="372" r:id="rId7"/>
    <p:sldId id="373" r:id="rId8"/>
    <p:sldId id="322" r:id="rId9"/>
    <p:sldId id="374" r:id="rId10"/>
    <p:sldId id="375" r:id="rId11"/>
    <p:sldId id="319" r:id="rId12"/>
    <p:sldId id="345" r:id="rId13"/>
    <p:sldId id="260" r:id="rId14"/>
    <p:sldId id="266" r:id="rId15"/>
    <p:sldId id="265" r:id="rId16"/>
    <p:sldId id="344" r:id="rId17"/>
    <p:sldId id="341" r:id="rId18"/>
    <p:sldId id="346" r:id="rId19"/>
    <p:sldId id="343" r:id="rId20"/>
    <p:sldId id="347" r:id="rId21"/>
    <p:sldId id="348" r:id="rId22"/>
    <p:sldId id="353" r:id="rId23"/>
    <p:sldId id="350" r:id="rId24"/>
    <p:sldId id="369" r:id="rId25"/>
    <p:sldId id="352" r:id="rId26"/>
    <p:sldId id="370" r:id="rId27"/>
    <p:sldId id="354" r:id="rId28"/>
    <p:sldId id="270" r:id="rId29"/>
    <p:sldId id="342" r:id="rId30"/>
    <p:sldId id="355" r:id="rId31"/>
    <p:sldId id="320" r:id="rId32"/>
    <p:sldId id="356" r:id="rId33"/>
    <p:sldId id="358" r:id="rId34"/>
    <p:sldId id="359" r:id="rId35"/>
    <p:sldId id="357" r:id="rId36"/>
    <p:sldId id="360" r:id="rId37"/>
    <p:sldId id="361" r:id="rId38"/>
    <p:sldId id="362" r:id="rId39"/>
    <p:sldId id="363" r:id="rId40"/>
    <p:sldId id="364" r:id="rId41"/>
    <p:sldId id="365" r:id="rId42"/>
    <p:sldId id="366" r:id="rId43"/>
    <p:sldId id="321" r:id="rId44"/>
    <p:sldId id="376" r:id="rId45"/>
    <p:sldId id="377" r:id="rId46"/>
    <p:sldId id="378" r:id="rId47"/>
    <p:sldId id="379" r:id="rId48"/>
    <p:sldId id="380" r:id="rId49"/>
    <p:sldId id="381" r:id="rId50"/>
    <p:sldId id="382" r:id="rId51"/>
    <p:sldId id="367" r:id="rId52"/>
    <p:sldId id="368" r:id="rId53"/>
    <p:sldId id="256"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13"/>
    <p:restoredTop sz="96291"/>
  </p:normalViewPr>
  <p:slideViewPr>
    <p:cSldViewPr snapToGrid="0">
      <p:cViewPr varScale="1">
        <p:scale>
          <a:sx n="126" d="100"/>
          <a:sy n="126" d="100"/>
        </p:scale>
        <p:origin x="22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28E8D-EC0E-4F49-8EFE-4A81813CCF25}" type="datetimeFigureOut">
              <a:rPr kumimoji="1" lang="zh-CN" altLang="en-US" smtClean="0"/>
              <a:t>2019/6/13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A1BD2-ABE2-5D49-896D-B5F7B0AE2864}" type="slidenum">
              <a:rPr kumimoji="1" lang="zh-CN" altLang="en-US" smtClean="0"/>
              <a:t>‹#›</a:t>
            </a:fld>
            <a:endParaRPr kumimoji="1" lang="zh-CN" altLang="en-US"/>
          </a:p>
        </p:txBody>
      </p:sp>
    </p:spTree>
    <p:extLst>
      <p:ext uri="{BB962C8B-B14F-4D97-AF65-F5344CB8AC3E}">
        <p14:creationId xmlns:p14="http://schemas.microsoft.com/office/powerpoint/2010/main" val="122337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80903F-8819-4FAA-B825-A8F31B30A1A6}" type="slidenum">
              <a:rPr lang="zh-CN" altLang="en-US" smtClean="0"/>
              <a:t>6</a:t>
            </a:fld>
            <a:endParaRPr lang="zh-CN" altLang="en-US"/>
          </a:p>
        </p:txBody>
      </p:sp>
    </p:spTree>
    <p:extLst>
      <p:ext uri="{BB962C8B-B14F-4D97-AF65-F5344CB8AC3E}">
        <p14:creationId xmlns:p14="http://schemas.microsoft.com/office/powerpoint/2010/main" val="412569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Dimensionality reduction</a:t>
            </a:r>
            <a:r>
              <a:rPr kumimoji="1" lang="zh-CN" altLang="en-US" dirty="0"/>
              <a:t> 降维</a:t>
            </a:r>
            <a:endParaRPr kumimoji="1" lang="en-US" altLang="zh-CN" dirty="0"/>
          </a:p>
          <a:p>
            <a:r>
              <a:rPr lang="en-US" altLang="zh-CN" sz="1200" b="0" i="0" u="none" strike="noStrike" kern="1200" dirty="0">
                <a:solidFill>
                  <a:schemeClr val="tx1"/>
                </a:solidFill>
                <a:effectLst/>
                <a:latin typeface="+mn-lt"/>
                <a:ea typeface="+mn-ea"/>
                <a:cs typeface="+mn-cs"/>
              </a:rPr>
              <a:t>Singular Value Decomposition</a:t>
            </a:r>
            <a:r>
              <a:rPr lang="zh-CN" altLang="en-US" sz="1200" b="0" i="0" u="none" strike="noStrike" kern="1200" dirty="0">
                <a:solidFill>
                  <a:schemeClr val="tx1"/>
                </a:solidFill>
                <a:effectLst/>
                <a:latin typeface="+mn-lt"/>
                <a:ea typeface="+mn-ea"/>
                <a:cs typeface="+mn-cs"/>
              </a:rPr>
              <a:t> 奇异值分解</a:t>
            </a:r>
            <a:endParaRPr kumimoji="1" lang="en-US" altLang="zh-CN" dirty="0"/>
          </a:p>
          <a:p>
            <a:r>
              <a:rPr kumimoji="1" lang="en" altLang="zh-CN" dirty="0"/>
              <a:t>Filter data to reduce useless or extreme data</a:t>
            </a:r>
            <a:r>
              <a:rPr kumimoji="1" lang="zh-CN" altLang="en-US" dirty="0"/>
              <a:t> </a:t>
            </a:r>
            <a:endParaRPr kumimoji="1" lang="en-US" altLang="zh-CN" dirty="0"/>
          </a:p>
          <a:p>
            <a:r>
              <a:rPr kumimoji="1" lang="en" altLang="zh-CN" dirty="0"/>
              <a:t>A machine learning method that better fits the characteristics of our dataset</a:t>
            </a:r>
          </a:p>
          <a:p>
            <a:r>
              <a:rPr lang="en-US" altLang="zh-CN" sz="1200" b="0" i="0" u="none" strike="noStrike" kern="1200" dirty="0">
                <a:solidFill>
                  <a:schemeClr val="tx1"/>
                </a:solidFill>
                <a:effectLst/>
                <a:latin typeface="+mn-lt"/>
                <a:ea typeface="+mn-ea"/>
                <a:cs typeface="+mn-cs"/>
              </a:rPr>
              <a:t>Standardize</a:t>
            </a:r>
          </a:p>
          <a:p>
            <a:endParaRPr kumimoji="1" lang="en-US" altLang="zh-CN" dirty="0"/>
          </a:p>
        </p:txBody>
      </p:sp>
      <p:sp>
        <p:nvSpPr>
          <p:cNvPr id="4" name="灯片编号占位符 3"/>
          <p:cNvSpPr>
            <a:spLocks noGrp="1"/>
          </p:cNvSpPr>
          <p:nvPr>
            <p:ph type="sldNum" sz="quarter" idx="5"/>
          </p:nvPr>
        </p:nvSpPr>
        <p:spPr/>
        <p:txBody>
          <a:bodyPr/>
          <a:lstStyle/>
          <a:p>
            <a:fld id="{CE8A1BD2-ABE2-5D49-896D-B5F7B0AE2864}" type="slidenum">
              <a:rPr kumimoji="1" lang="zh-CN" altLang="en-US" smtClean="0"/>
              <a:t>52</a:t>
            </a:fld>
            <a:endParaRPr kumimoji="1" lang="zh-CN" altLang="en-US"/>
          </a:p>
        </p:txBody>
      </p:sp>
    </p:spTree>
    <p:extLst>
      <p:ext uri="{BB962C8B-B14F-4D97-AF65-F5344CB8AC3E}">
        <p14:creationId xmlns:p14="http://schemas.microsoft.com/office/powerpoint/2010/main" val="30262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1D5AA-1AB7-4EDB-BFD4-A2BB36507F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2309072-4D28-4607-AD17-41967707D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3434A8-B2F9-4748-BE4D-53C90EE31AFB}"/>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8ED0F4E1-A77B-4128-90F7-CF7CC285A0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1F2C25-0428-44CB-8084-89003D5AA7D4}"/>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167926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F3688-CB0C-4688-BD9C-D0C6F151CB8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3A260B-1558-47EC-A043-88806F7F30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4C08F4-4432-45C7-A9E8-1267C56A4620}"/>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F8E4B75E-2EB9-4E55-B2F1-41A98EBDD8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061595-E2AB-47AA-8849-B0B562650EFB}"/>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114600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3A2E90-1FF8-40F6-9F29-BFBA649AA7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1AA908-6B2A-4A44-BE00-CE175C905D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B5BC2B-F27C-4662-8F51-2E92A74198E9}"/>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D024F3CA-A35D-46C1-B702-C4A5CFD35F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ECAE2F-FF96-4236-AE06-D1143CB47611}"/>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184875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47148-04D0-43DD-B25F-AF7B66052E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6AE871-DF21-40FC-9F67-7300A37DA4B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ED3DCA-BD39-4CFA-8243-CCAD8C6FB7DA}"/>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DD58F27C-F806-4C95-A711-AA84BA211C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9FB17E-FA40-4BAC-AA84-10E5DF9E1FB6}"/>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3256219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C4587-7A23-4B55-851B-7B6E98BD744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8E3D3A-1D8E-4DD5-997E-9FC4623BF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160AFD-6095-4C2E-BE41-9850ABB88643}"/>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F46EC17B-D794-4B92-9F31-7500E88905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C5DD9E-1288-43A7-B48C-5AB0D17F46E2}"/>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230881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9E660-6C00-4A40-BF0B-6D33625DE1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C5ED46-BD8D-4794-B864-AC1262A6A9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963B43-4345-42CD-9184-9E0D04E66F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B2B2CC5-2572-4F44-82D7-0ABFA5352B76}"/>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6" name="页脚占位符 5">
            <a:extLst>
              <a:ext uri="{FF2B5EF4-FFF2-40B4-BE49-F238E27FC236}">
                <a16:creationId xmlns:a16="http://schemas.microsoft.com/office/drawing/2014/main" id="{3B8FAFDC-4E11-4814-9E1A-7FD4782F3C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DF4C8A-474E-4F54-91A8-31A54D2A7435}"/>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3738362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02C88-8677-4883-9B95-D80A13C186B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6F9843-9BD9-40F1-8409-A5EE41CDE5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148E3DB-9D80-4890-A816-A105D25726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05CF97F-C0F7-40BA-8E0A-556A579AC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4C81AF0-DCDC-4072-8E3E-4AE74706382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EDF744-4F9D-4357-B0B9-FC88C108D945}"/>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8" name="页脚占位符 7">
            <a:extLst>
              <a:ext uri="{FF2B5EF4-FFF2-40B4-BE49-F238E27FC236}">
                <a16:creationId xmlns:a16="http://schemas.microsoft.com/office/drawing/2014/main" id="{4607E0C7-BA63-45DD-8947-025179D63DD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5708236-A1ED-4AA9-BD5E-50487BAE9899}"/>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181351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0F16B-0416-49A9-98A9-E16FFFFA54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FBFA468-689D-4644-A8B8-C5C17B68EC80}"/>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4" name="页脚占位符 3">
            <a:extLst>
              <a:ext uri="{FF2B5EF4-FFF2-40B4-BE49-F238E27FC236}">
                <a16:creationId xmlns:a16="http://schemas.microsoft.com/office/drawing/2014/main" id="{074DC1E0-05F0-468B-8853-ADECE84CC9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85C853-38C6-4ED6-A044-B89A67DCF672}"/>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147333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30A514-008D-4B44-8C25-8A81F3896A47}"/>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3" name="页脚占位符 2">
            <a:extLst>
              <a:ext uri="{FF2B5EF4-FFF2-40B4-BE49-F238E27FC236}">
                <a16:creationId xmlns:a16="http://schemas.microsoft.com/office/drawing/2014/main" id="{CD48B056-239A-4FD8-9E7C-BAD4ADB63A0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DB9A7C-DF8C-4B49-A71A-040D96553596}"/>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2960961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9A40B-1DD6-4C30-A8BA-548F607CC2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57248C-81EE-434E-8FF3-B9AA588C12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1421E00-D248-4AD4-B740-95139265D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5833A1-A499-47E3-85F8-8A1FE1FBB464}"/>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6" name="页脚占位符 5">
            <a:extLst>
              <a:ext uri="{FF2B5EF4-FFF2-40B4-BE49-F238E27FC236}">
                <a16:creationId xmlns:a16="http://schemas.microsoft.com/office/drawing/2014/main" id="{5ECE9BAF-83BC-4FF6-88AF-96B82A86CD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EEE138-D47D-47BF-896B-2587A14F9FFD}"/>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238885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2B126-43F0-4640-9826-8C4DE3E070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E02830-4A24-46BE-876C-5921168E2E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33B46A-4654-4D2F-A0E6-709CEA057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7D30A3-0A1B-47AC-9F35-584F5B395A4B}"/>
              </a:ext>
            </a:extLst>
          </p:cNvPr>
          <p:cNvSpPr>
            <a:spLocks noGrp="1"/>
          </p:cNvSpPr>
          <p:nvPr>
            <p:ph type="dt" sz="half" idx="10"/>
          </p:nvPr>
        </p:nvSpPr>
        <p:spPr/>
        <p:txBody>
          <a:bodyPr/>
          <a:lstStyle/>
          <a:p>
            <a:fld id="{114B8D43-07E9-45EA-A992-7BD48AA2E704}" type="datetimeFigureOut">
              <a:rPr lang="zh-CN" altLang="en-US" smtClean="0"/>
              <a:t>2019/6/13</a:t>
            </a:fld>
            <a:endParaRPr lang="zh-CN" altLang="en-US"/>
          </a:p>
        </p:txBody>
      </p:sp>
      <p:sp>
        <p:nvSpPr>
          <p:cNvPr id="6" name="页脚占位符 5">
            <a:extLst>
              <a:ext uri="{FF2B5EF4-FFF2-40B4-BE49-F238E27FC236}">
                <a16:creationId xmlns:a16="http://schemas.microsoft.com/office/drawing/2014/main" id="{DA2BA351-3567-4A44-957B-BD6E469235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5521B0-32E9-4117-80BF-C65AD047774D}"/>
              </a:ext>
            </a:extLst>
          </p:cNvPr>
          <p:cNvSpPr>
            <a:spLocks noGrp="1"/>
          </p:cNvSpPr>
          <p:nvPr>
            <p:ph type="sldNum" sz="quarter" idx="12"/>
          </p:nvPr>
        </p:nvSpPr>
        <p:spPr/>
        <p:txBody>
          <a:body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316117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1CF7844-4518-44F5-88D6-428ACABA0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D213FB-CE29-42B9-AD96-490E3740D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7692AA-C6D0-4587-BA68-BF3C6E2CB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B8D43-07E9-45EA-A992-7BD48AA2E704}"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8958CB47-79F2-4F71-B8CD-9F5B178F9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8E8B5A6-42F5-4D77-90E4-6F0EB0B33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F5CE35-91C0-4B44-9669-B337091DF2A1}" type="slidenum">
              <a:rPr lang="zh-CN" altLang="en-US" smtClean="0"/>
              <a:t>‹#›</a:t>
            </a:fld>
            <a:endParaRPr lang="zh-CN" altLang="en-US"/>
          </a:p>
        </p:txBody>
      </p:sp>
    </p:spTree>
    <p:extLst>
      <p:ext uri="{BB962C8B-B14F-4D97-AF65-F5344CB8AC3E}">
        <p14:creationId xmlns:p14="http://schemas.microsoft.com/office/powerpoint/2010/main" val="17001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string"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50429" y="1353987"/>
            <a:ext cx="6033967" cy="2659804"/>
          </a:xfrm>
        </p:spPr>
        <p:txBody>
          <a:bodyPr>
            <a:noAutofit/>
          </a:bodyPr>
          <a:lstStyle/>
          <a:p>
            <a:r>
              <a:rPr kumimoji="1" lang="en-US" altLang="zh-CN" sz="7200" b="1" dirty="0">
                <a:latin typeface="Avenir Black" panose="02000503020000020003" pitchFamily="2" charset="0"/>
              </a:rPr>
              <a:t>TED</a:t>
            </a:r>
            <a:r>
              <a:rPr kumimoji="1" lang="zh-CN" altLang="en-US" sz="7200" b="1" dirty="0">
                <a:latin typeface="Avenir Black" panose="02000503020000020003" pitchFamily="2" charset="0"/>
              </a:rPr>
              <a:t> </a:t>
            </a:r>
            <a:r>
              <a:rPr kumimoji="1" lang="en-US" altLang="zh-CN" sz="7200" b="1" dirty="0">
                <a:latin typeface="Avenir Black" panose="02000503020000020003" pitchFamily="2" charset="0"/>
              </a:rPr>
              <a:t>Talks Final</a:t>
            </a:r>
            <a:r>
              <a:rPr kumimoji="1" lang="zh-CN" altLang="en-US" sz="7200" b="1" dirty="0">
                <a:latin typeface="Avenir Black" panose="02000503020000020003" pitchFamily="2" charset="0"/>
              </a:rPr>
              <a:t> </a:t>
            </a:r>
          </a:p>
        </p:txBody>
      </p:sp>
      <p:sp>
        <p:nvSpPr>
          <p:cNvPr id="3" name="副标题 2"/>
          <p:cNvSpPr>
            <a:spLocks noGrp="1"/>
          </p:cNvSpPr>
          <p:nvPr>
            <p:ph type="subTitle" idx="1"/>
          </p:nvPr>
        </p:nvSpPr>
        <p:spPr>
          <a:xfrm>
            <a:off x="1940396" y="4254430"/>
            <a:ext cx="9144000" cy="1655762"/>
          </a:xfrm>
        </p:spPr>
        <p:txBody>
          <a:bodyPr>
            <a:normAutofit/>
          </a:bodyPr>
          <a:lstStyle/>
          <a:p>
            <a:pPr algn="r"/>
            <a:endParaRPr kumimoji="1" lang="en-US" altLang="zh-CN" sz="4000" dirty="0">
              <a:latin typeface="Avenir Medium" panose="02000503020000020003" pitchFamily="2" charset="0"/>
            </a:endParaRPr>
          </a:p>
          <a:p>
            <a:pPr algn="r"/>
            <a:r>
              <a:rPr kumimoji="1" lang="en-US" altLang="zh-CN" sz="4000" dirty="0">
                <a:latin typeface="Avenir Medium" panose="02000503020000020003" pitchFamily="2" charset="0"/>
              </a:rPr>
              <a:t>——</a:t>
            </a:r>
            <a:r>
              <a:rPr kumimoji="1" lang="zh-CN" altLang="en-US" sz="4000" dirty="0">
                <a:latin typeface="Avenir Medium" panose="02000503020000020003" pitchFamily="2" charset="0"/>
              </a:rPr>
              <a:t> </a:t>
            </a:r>
            <a:r>
              <a:rPr kumimoji="1" lang="en-US" altLang="zh-CN" sz="4000" dirty="0">
                <a:latin typeface="Avenir Medium" panose="02000503020000020003" pitchFamily="2" charset="0"/>
              </a:rPr>
              <a:t>2019.6.13</a:t>
            </a:r>
            <a:endParaRPr kumimoji="1" lang="zh-CN" altLang="en-US" sz="4000" dirty="0">
              <a:latin typeface="Avenir Medium" panose="02000503020000020003" pitchFamily="2"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99" y="2009383"/>
            <a:ext cx="3782861" cy="2839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1598"/>
            <a:ext cx="10515600" cy="1325563"/>
          </a:xfrm>
        </p:spPr>
        <p:txBody>
          <a:bodyPr>
            <a:normAutofit/>
          </a:bodyPr>
          <a:lstStyle/>
          <a:p>
            <a:r>
              <a:rPr kumimoji="1" lang="en-US" altLang="zh-CN" sz="4800" dirty="0">
                <a:latin typeface="Avenir Medium" panose="02000503020000020003" pitchFamily="2" charset="0"/>
              </a:rPr>
              <a:t> Sequence Diagram</a:t>
            </a:r>
            <a:endParaRPr kumimoji="1" lang="zh-CN" altLang="en-US" sz="4800" dirty="0">
              <a:latin typeface="Avenir Medium" panose="02000503020000020003" pitchFamily="2" charset="0"/>
            </a:endParaRPr>
          </a:p>
        </p:txBody>
      </p:sp>
      <p:sp>
        <p:nvSpPr>
          <p:cNvPr id="9" name="文本框 8">
            <a:extLst>
              <a:ext uri="{FF2B5EF4-FFF2-40B4-BE49-F238E27FC236}">
                <a16:creationId xmlns:a16="http://schemas.microsoft.com/office/drawing/2014/main" id="{DF6EC83F-3ACF-F546-884F-E9A99A227D54}"/>
              </a:ext>
            </a:extLst>
          </p:cNvPr>
          <p:cNvSpPr txBox="1"/>
          <p:nvPr/>
        </p:nvSpPr>
        <p:spPr>
          <a:xfrm>
            <a:off x="6495552" y="1659285"/>
            <a:ext cx="5081611" cy="3539430"/>
          </a:xfrm>
          <a:prstGeom prst="rect">
            <a:avLst/>
          </a:prstGeom>
          <a:noFill/>
        </p:spPr>
        <p:txBody>
          <a:bodyPr wrap="square" rtlCol="0">
            <a:spAutoFit/>
          </a:bodyPr>
          <a:lstStyle/>
          <a:p>
            <a:pPr marL="457200" lvl="0" indent="-457200">
              <a:buFont typeface="Arial" panose="020B0604020202020204" pitchFamily="34" charset="0"/>
              <a:buChar char="•"/>
            </a:pPr>
            <a:r>
              <a:rPr kumimoji="1" lang="en-US" altLang="zh-CN" sz="2800" dirty="0">
                <a:latin typeface="Avenir Medium" panose="02000503020000020003" pitchFamily="2" charset="0"/>
              </a:rPr>
              <a:t>This diagram shows a </a:t>
            </a:r>
            <a:r>
              <a:rPr kumimoji="1" lang="en-US" altLang="zh-CN" sz="2800" dirty="0">
                <a:solidFill>
                  <a:srgbClr val="FF0000"/>
                </a:solidFill>
                <a:latin typeface="Avenir Medium" panose="02000503020000020003" pitchFamily="2" charset="0"/>
              </a:rPr>
              <a:t>high-level invocation</a:t>
            </a:r>
            <a:r>
              <a:rPr kumimoji="1" lang="en-US" altLang="zh-CN" sz="2800" dirty="0">
                <a:latin typeface="Avenir Medium" panose="02000503020000020003" pitchFamily="2" charset="0"/>
              </a:rPr>
              <a:t> in all the project. There are three parts of our project, including front-end web page, back-end server based on Django and Python program processing all the data.</a:t>
            </a:r>
            <a:endParaRPr kumimoji="1" lang="zh-CN" altLang="zh-CN" sz="2800" dirty="0">
              <a:latin typeface="Avenir Medium" panose="02000503020000020003" pitchFamily="2" charset="0"/>
            </a:endParaRPr>
          </a:p>
        </p:txBody>
      </p:sp>
      <p:pic>
        <p:nvPicPr>
          <p:cNvPr id="6" name="图片 5">
            <a:extLst>
              <a:ext uri="{FF2B5EF4-FFF2-40B4-BE49-F238E27FC236}">
                <a16:creationId xmlns:a16="http://schemas.microsoft.com/office/drawing/2014/main" id="{01AF83A6-324D-F842-BC15-6E36257294A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7451" y="1477161"/>
            <a:ext cx="5748101" cy="4649141"/>
          </a:xfrm>
          <a:prstGeom prst="rect">
            <a:avLst/>
          </a:prstGeom>
        </p:spPr>
      </p:pic>
    </p:spTree>
    <p:extLst>
      <p:ext uri="{BB962C8B-B14F-4D97-AF65-F5344CB8AC3E}">
        <p14:creationId xmlns:p14="http://schemas.microsoft.com/office/powerpoint/2010/main" val="193643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35366" y="2644170"/>
            <a:ext cx="3921266"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Step 2</a:t>
            </a:r>
          </a:p>
          <a:p>
            <a:pPr algn="ctr"/>
            <a:r>
              <a:rPr kumimoji="1" lang="en-US" altLang="zh-CN" sz="4800" dirty="0">
                <a:latin typeface="Avenir Medium" panose="02000503020000020003" pitchFamily="2" charset="0"/>
              </a:rPr>
              <a:t>Data Analysis</a:t>
            </a:r>
          </a:p>
        </p:txBody>
      </p:sp>
    </p:spTree>
    <p:extLst>
      <p:ext uri="{BB962C8B-B14F-4D97-AF65-F5344CB8AC3E}">
        <p14:creationId xmlns:p14="http://schemas.microsoft.com/office/powerpoint/2010/main" val="282548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DATASET</a:t>
            </a:r>
            <a:endParaRPr kumimoji="1" lang="zh-CN" altLang="en-US" sz="4800" dirty="0">
              <a:latin typeface="Avenir Medium" panose="02000503020000020003" pitchFamily="2" charset="0"/>
            </a:endParaRPr>
          </a:p>
        </p:txBody>
      </p:sp>
      <p:sp>
        <p:nvSpPr>
          <p:cNvPr id="9" name="文本框 8">
            <a:extLst>
              <a:ext uri="{FF2B5EF4-FFF2-40B4-BE49-F238E27FC236}">
                <a16:creationId xmlns:a16="http://schemas.microsoft.com/office/drawing/2014/main" id="{DF6EC83F-3ACF-F546-884F-E9A99A227D54}"/>
              </a:ext>
            </a:extLst>
          </p:cNvPr>
          <p:cNvSpPr txBox="1"/>
          <p:nvPr/>
        </p:nvSpPr>
        <p:spPr>
          <a:xfrm>
            <a:off x="6969980" y="1997839"/>
            <a:ext cx="5081611" cy="2862322"/>
          </a:xfrm>
          <a:prstGeom prst="rect">
            <a:avLst/>
          </a:prstGeom>
          <a:noFill/>
        </p:spPr>
        <p:txBody>
          <a:bodyPr wrap="square" rtlCol="0">
            <a:spAutoFit/>
          </a:bodyPr>
          <a:lstStyle/>
          <a:p>
            <a:r>
              <a:rPr kumimoji="1" lang="en-US" altLang="zh-CN" sz="3600" dirty="0">
                <a:latin typeface="Avenir Medium" panose="02000503020000020003" pitchFamily="2" charset="0"/>
              </a:rPr>
              <a:t>The data set is a </a:t>
            </a:r>
          </a:p>
          <a:p>
            <a:r>
              <a:rPr kumimoji="1" lang="en-US" altLang="zh-CN" sz="3600" dirty="0">
                <a:solidFill>
                  <a:srgbClr val="FF0000"/>
                </a:solidFill>
                <a:latin typeface="Avenir Medium" panose="02000503020000020003" pitchFamily="2" charset="0"/>
              </a:rPr>
              <a:t>2540 * 17 </a:t>
            </a:r>
            <a:r>
              <a:rPr kumimoji="1" lang="en-US" altLang="zh-CN" sz="3600" dirty="0">
                <a:latin typeface="Avenir Medium" panose="02000503020000020003" pitchFamily="2" charset="0"/>
              </a:rPr>
              <a:t>data set.</a:t>
            </a:r>
            <a:r>
              <a:rPr lang="en-US" altLang="zh-CN" sz="3600" dirty="0"/>
              <a:t>	</a:t>
            </a:r>
          </a:p>
          <a:p>
            <a:r>
              <a:rPr kumimoji="1" lang="en-US" altLang="zh-CN" sz="3600" dirty="0">
                <a:latin typeface="Avenir Medium" panose="02000503020000020003" pitchFamily="2" charset="0"/>
              </a:rPr>
              <a:t>This diagram shows the meaning of every columns.</a:t>
            </a:r>
          </a:p>
        </p:txBody>
      </p:sp>
      <p:pic>
        <p:nvPicPr>
          <p:cNvPr id="7" name="图片 6">
            <a:extLst>
              <a:ext uri="{FF2B5EF4-FFF2-40B4-BE49-F238E27FC236}">
                <a16:creationId xmlns:a16="http://schemas.microsoft.com/office/drawing/2014/main" id="{FEBAAA48-919E-41ED-82E1-BA355633EA5A}"/>
              </a:ext>
            </a:extLst>
          </p:cNvPr>
          <p:cNvPicPr/>
          <p:nvPr/>
        </p:nvPicPr>
        <p:blipFill>
          <a:blip r:embed="rId2"/>
          <a:stretch>
            <a:fillRect/>
          </a:stretch>
        </p:blipFill>
        <p:spPr>
          <a:xfrm>
            <a:off x="321832" y="1690688"/>
            <a:ext cx="6648147" cy="4376625"/>
          </a:xfrm>
          <a:prstGeom prst="rect">
            <a:avLst/>
          </a:prstGeom>
        </p:spPr>
      </p:pic>
    </p:spTree>
    <p:extLst>
      <p:ext uri="{BB962C8B-B14F-4D97-AF65-F5344CB8AC3E}">
        <p14:creationId xmlns:p14="http://schemas.microsoft.com/office/powerpoint/2010/main" val="1694288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3C5FE-F787-F14D-996F-FEFD6466EB50}"/>
              </a:ext>
            </a:extLst>
          </p:cNvPr>
          <p:cNvSpPr>
            <a:spLocks noGrp="1"/>
          </p:cNvSpPr>
          <p:nvPr>
            <p:ph type="title"/>
          </p:nvPr>
        </p:nvSpPr>
        <p:spPr/>
        <p:txBody>
          <a:bodyPr>
            <a:normAutofit/>
          </a:bodyPr>
          <a:lstStyle/>
          <a:p>
            <a:r>
              <a:rPr kumimoji="1" lang="en-US" altLang="zh-CN" dirty="0">
                <a:latin typeface="Avenir Medium" panose="02000503020000020003" pitchFamily="2" charset="0"/>
              </a:rPr>
              <a:t>Data</a:t>
            </a:r>
            <a:r>
              <a:rPr kumimoji="1" lang="zh-CN" altLang="en-US" dirty="0">
                <a:latin typeface="Avenir Medium" panose="02000503020000020003" pitchFamily="2" charset="0"/>
              </a:rPr>
              <a:t> </a:t>
            </a:r>
            <a:r>
              <a:rPr kumimoji="1" lang="en-US" altLang="zh-CN" dirty="0">
                <a:latin typeface="Avenir Medium" panose="02000503020000020003" pitchFamily="2" charset="0"/>
              </a:rPr>
              <a:t>Clearing</a:t>
            </a:r>
            <a:r>
              <a:rPr kumimoji="1" lang="zh-CN" altLang="en-US" dirty="0">
                <a:latin typeface="Avenir Medium" panose="02000503020000020003" pitchFamily="2" charset="0"/>
              </a:rPr>
              <a:t> </a:t>
            </a:r>
            <a:r>
              <a:rPr kumimoji="1" lang="en-US" altLang="zh-CN" dirty="0">
                <a:latin typeface="Avenir Medium" panose="02000503020000020003" pitchFamily="2" charset="0"/>
              </a:rPr>
              <a:t>and</a:t>
            </a:r>
            <a:r>
              <a:rPr kumimoji="1" lang="zh-CN" altLang="en-US" dirty="0">
                <a:latin typeface="Avenir Medium" panose="02000503020000020003" pitchFamily="2" charset="0"/>
              </a:rPr>
              <a:t> </a:t>
            </a:r>
            <a:r>
              <a:rPr kumimoji="1" lang="en-US" altLang="zh-CN" dirty="0">
                <a:latin typeface="Avenir Medium" panose="02000503020000020003" pitchFamily="2" charset="0"/>
              </a:rPr>
              <a:t>Transformation</a:t>
            </a:r>
            <a:endParaRPr kumimoji="1" lang="zh-CN" altLang="en-US" dirty="0"/>
          </a:p>
        </p:txBody>
      </p:sp>
      <p:sp>
        <p:nvSpPr>
          <p:cNvPr id="3" name="内容占位符 2">
            <a:extLst>
              <a:ext uri="{FF2B5EF4-FFF2-40B4-BE49-F238E27FC236}">
                <a16:creationId xmlns:a16="http://schemas.microsoft.com/office/drawing/2014/main" id="{A3325735-107B-CC4B-8968-EF5F5FF8D41A}"/>
              </a:ext>
            </a:extLst>
          </p:cNvPr>
          <p:cNvSpPr>
            <a:spLocks noGrp="1"/>
          </p:cNvSpPr>
          <p:nvPr>
            <p:ph idx="1"/>
          </p:nvPr>
        </p:nvSpPr>
        <p:spPr>
          <a:xfrm>
            <a:off x="739739" y="1686140"/>
            <a:ext cx="10614061" cy="5132227"/>
          </a:xfrm>
        </p:spPr>
        <p:txBody>
          <a:bodyPr>
            <a:normAutofit/>
          </a:bodyPr>
          <a:lstStyle/>
          <a:p>
            <a:pPr marL="0" indent="0">
              <a:buNone/>
            </a:pPr>
            <a:r>
              <a:rPr kumimoji="1" lang="en-US" altLang="zh-CN" sz="3600" b="1" dirty="0">
                <a:latin typeface="Avenir Medium" panose="02000503020000020003" pitchFamily="2" charset="0"/>
              </a:rPr>
              <a:t>What</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we</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have</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done:</a:t>
            </a:r>
          </a:p>
          <a:p>
            <a:r>
              <a:rPr kumimoji="1" lang="en-US" altLang="zh-CN" sz="3200" dirty="0">
                <a:latin typeface="Avenir Medium" panose="02000503020000020003" pitchFamily="2" charset="0"/>
              </a:rPr>
              <a:t>Import</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.csv</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file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into</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a:t>
            </a:r>
            <a:r>
              <a:rPr kumimoji="1" lang="en-US" altLang="zh-CN" sz="3200" dirty="0" err="1">
                <a:solidFill>
                  <a:srgbClr val="FF0000"/>
                </a:solidFill>
                <a:latin typeface="Avenir Medium" panose="02000503020000020003" pitchFamily="2" charset="0"/>
              </a:rPr>
              <a:t>py</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file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as</a:t>
            </a:r>
            <a:r>
              <a:rPr kumimoji="1" lang="zh-CN" altLang="en-US" sz="3200" dirty="0">
                <a:latin typeface="Avenir Medium" panose="02000503020000020003" pitchFamily="2" charset="0"/>
              </a:rPr>
              <a:t> </a:t>
            </a:r>
            <a:r>
              <a:rPr kumimoji="1" lang="en-US" altLang="zh-CN" sz="3200" dirty="0" err="1">
                <a:latin typeface="Avenir Medium" panose="02000503020000020003" pitchFamily="2" charset="0"/>
              </a:rPr>
              <a:t>Dataframe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using</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Panda.</a:t>
            </a:r>
          </a:p>
          <a:p>
            <a:pPr marL="0" indent="0" algn="ctr">
              <a:buNone/>
            </a:pPr>
            <a:r>
              <a:rPr lang="en-US" altLang="zh-CN" sz="3200" i="1" dirty="0" err="1">
                <a:solidFill>
                  <a:schemeClr val="bg1">
                    <a:lumMod val="65000"/>
                  </a:schemeClr>
                </a:solidFill>
                <a:latin typeface="Avenir Medium" panose="02000503020000020003" pitchFamily="2" charset="0"/>
                <a:cs typeface="Calibri" panose="020F0502020204030204" pitchFamily="34" charset="0"/>
              </a:rPr>
              <a:t>pd.read_csv</a:t>
            </a:r>
            <a:r>
              <a:rPr lang="en-US" altLang="zh-CN" sz="3200" i="1" dirty="0">
                <a:solidFill>
                  <a:schemeClr val="bg1">
                    <a:lumMod val="65000"/>
                  </a:schemeClr>
                </a:solidFill>
                <a:latin typeface="Avenir Medium" panose="02000503020000020003" pitchFamily="2" charset="0"/>
                <a:cs typeface="Calibri" panose="020F0502020204030204" pitchFamily="34" charset="0"/>
              </a:rPr>
              <a:t>(</a:t>
            </a:r>
            <a:r>
              <a:rPr lang="zh-CN" altLang="en-US" sz="3200" i="1" dirty="0">
                <a:solidFill>
                  <a:schemeClr val="bg1">
                    <a:lumMod val="65000"/>
                  </a:schemeClr>
                </a:solidFill>
                <a:latin typeface="Avenir Medium" panose="02000503020000020003" pitchFamily="2" charset="0"/>
                <a:cs typeface="Calibri" panose="020F0502020204030204" pitchFamily="34" charset="0"/>
              </a:rPr>
              <a:t> </a:t>
            </a:r>
            <a:r>
              <a:rPr lang="en-US" altLang="zh-CN" sz="3200" i="1" dirty="0">
                <a:solidFill>
                  <a:schemeClr val="bg1">
                    <a:lumMod val="65000"/>
                  </a:schemeClr>
                </a:solidFill>
                <a:latin typeface="Avenir Medium" panose="02000503020000020003" pitchFamily="2" charset="0"/>
                <a:cs typeface="Calibri" panose="020F0502020204030204" pitchFamily="34" charset="0"/>
              </a:rPr>
              <a:t>)</a:t>
            </a:r>
          </a:p>
          <a:p>
            <a:r>
              <a:rPr kumimoji="1" lang="en-US" altLang="zh-CN" sz="3200" dirty="0">
                <a:latin typeface="Avenir Medium" panose="02000503020000020003" pitchFamily="2" charset="0"/>
              </a:rPr>
              <a:t>Clean</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data-missed</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record</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&amp;</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Drop</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useless</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column.</a:t>
            </a:r>
          </a:p>
          <a:p>
            <a:pPr marL="0" indent="0" algn="ctr">
              <a:buNone/>
            </a:pPr>
            <a:r>
              <a:rPr kumimoji="1" lang="en-US" altLang="zh-CN" sz="3200" i="1" dirty="0" err="1">
                <a:solidFill>
                  <a:schemeClr val="bg1">
                    <a:lumMod val="65000"/>
                  </a:schemeClr>
                </a:solidFill>
                <a:latin typeface="Avenir Medium" panose="02000503020000020003" pitchFamily="2" charset="0"/>
              </a:rPr>
              <a:t>df.dropna</a:t>
            </a:r>
            <a:r>
              <a:rPr kumimoji="1" lang="zh-CN" altLang="en-US" sz="3200" i="1" dirty="0">
                <a:solidFill>
                  <a:schemeClr val="bg1">
                    <a:lumMod val="65000"/>
                  </a:schemeClr>
                </a:solidFill>
                <a:latin typeface="Avenir Medium" panose="02000503020000020003" pitchFamily="2" charset="0"/>
              </a:rPr>
              <a:t> </a:t>
            </a:r>
            <a:r>
              <a:rPr kumimoji="1" lang="en-US" altLang="zh-CN" sz="3200" i="1" dirty="0">
                <a:solidFill>
                  <a:schemeClr val="bg1">
                    <a:lumMod val="65000"/>
                  </a:schemeClr>
                </a:solidFill>
                <a:latin typeface="Avenir Medium" panose="02000503020000020003" pitchFamily="2" charset="0"/>
              </a:rPr>
              <a:t>&amp;</a:t>
            </a:r>
            <a:r>
              <a:rPr kumimoji="1" lang="zh-CN" altLang="en-US" sz="3200" i="1" dirty="0">
                <a:solidFill>
                  <a:schemeClr val="bg1">
                    <a:lumMod val="65000"/>
                  </a:schemeClr>
                </a:solidFill>
                <a:latin typeface="Avenir Medium" panose="02000503020000020003" pitchFamily="2" charset="0"/>
              </a:rPr>
              <a:t> </a:t>
            </a:r>
            <a:r>
              <a:rPr kumimoji="1" lang="en-US" altLang="zh-CN" sz="3200" i="1" dirty="0" err="1">
                <a:solidFill>
                  <a:schemeClr val="bg1">
                    <a:lumMod val="65000"/>
                  </a:schemeClr>
                </a:solidFill>
                <a:latin typeface="Avenir Medium" panose="02000503020000020003" pitchFamily="2" charset="0"/>
              </a:rPr>
              <a:t>df.drop</a:t>
            </a:r>
            <a:r>
              <a:rPr kumimoji="1" lang="zh-CN" altLang="en-US" sz="3200" i="1" dirty="0">
                <a:solidFill>
                  <a:schemeClr val="bg1">
                    <a:lumMod val="65000"/>
                  </a:schemeClr>
                </a:solidFill>
                <a:latin typeface="Avenir Medium" panose="02000503020000020003" pitchFamily="2" charset="0"/>
              </a:rPr>
              <a:t> </a:t>
            </a:r>
            <a:r>
              <a:rPr kumimoji="1" lang="en-US" altLang="zh-CN" sz="3200" i="1" dirty="0">
                <a:solidFill>
                  <a:schemeClr val="bg1">
                    <a:lumMod val="65000"/>
                  </a:schemeClr>
                </a:solidFill>
                <a:latin typeface="Avenir Medium" panose="02000503020000020003" pitchFamily="2" charset="0"/>
              </a:rPr>
              <a:t>&amp;</a:t>
            </a:r>
            <a:r>
              <a:rPr kumimoji="1" lang="zh-CN" altLang="en-US" sz="3200" i="1" dirty="0">
                <a:solidFill>
                  <a:schemeClr val="bg1">
                    <a:lumMod val="65000"/>
                  </a:schemeClr>
                </a:solidFill>
                <a:latin typeface="Avenir Medium" panose="02000503020000020003" pitchFamily="2" charset="0"/>
              </a:rPr>
              <a:t> </a:t>
            </a:r>
            <a:r>
              <a:rPr kumimoji="1" lang="en-US" altLang="zh-CN" sz="3200" i="1" dirty="0" err="1">
                <a:solidFill>
                  <a:schemeClr val="bg1">
                    <a:lumMod val="65000"/>
                  </a:schemeClr>
                </a:solidFill>
                <a:latin typeface="Avenir Medium" panose="02000503020000020003" pitchFamily="2" charset="0"/>
              </a:rPr>
              <a:t>df.rename</a:t>
            </a:r>
            <a:endParaRPr kumimoji="1" lang="en-US" altLang="zh-CN" sz="3200" i="1" dirty="0">
              <a:solidFill>
                <a:schemeClr val="bg1">
                  <a:lumMod val="65000"/>
                </a:schemeClr>
              </a:solidFill>
              <a:latin typeface="Avenir Medium" panose="02000503020000020003" pitchFamily="2" charset="0"/>
            </a:endParaRPr>
          </a:p>
          <a:p>
            <a:r>
              <a:rPr kumimoji="1" lang="en-US" altLang="zh-CN" sz="3200" dirty="0">
                <a:latin typeface="Avenir Medium" panose="02000503020000020003" pitchFamily="2" charset="0"/>
              </a:rPr>
              <a:t>Change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data</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format</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a:t>
            </a:r>
            <a:r>
              <a:rPr kumimoji="1" lang="zh-CN" altLang="en-US" sz="3200" dirty="0">
                <a:latin typeface="Avenir Medium" panose="02000503020000020003" pitchFamily="2" charset="0"/>
              </a:rPr>
              <a:t> </a:t>
            </a:r>
            <a:endParaRPr kumimoji="1" lang="en-US" altLang="zh-CN" sz="3200" dirty="0">
              <a:latin typeface="Avenir Medium" panose="02000503020000020003" pitchFamily="2" charset="0"/>
            </a:endParaRPr>
          </a:p>
          <a:p>
            <a:pPr marL="0" indent="0">
              <a:buNone/>
            </a:pP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from</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a:t>
            </a:r>
            <a:r>
              <a:rPr kumimoji="1" lang="en-US" altLang="zh-CN" sz="3200" dirty="0" err="1">
                <a:solidFill>
                  <a:srgbClr val="FF0000"/>
                </a:solidFill>
                <a:latin typeface="Avenir Medium" panose="02000503020000020003" pitchFamily="2" charset="0"/>
              </a:rPr>
              <a:t>str</a:t>
            </a:r>
            <a:r>
              <a:rPr kumimoji="1" lang="en-US" altLang="zh-CN" sz="3200" dirty="0">
                <a:solidFill>
                  <a:srgbClr val="FF0000"/>
                </a:solidFill>
                <a:latin typeface="Avenir Medium" panose="02000503020000020003" pitchFamily="2" charset="0"/>
              </a:rPr>
              <a:t>’</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to</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‘float64’</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&amp;</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from</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a:t>
            </a:r>
            <a:r>
              <a:rPr kumimoji="1" lang="en-US" altLang="zh-CN" sz="3200" dirty="0" err="1">
                <a:solidFill>
                  <a:srgbClr val="FF0000"/>
                </a:solidFill>
                <a:latin typeface="Avenir Medium" panose="02000503020000020003" pitchFamily="2" charset="0"/>
              </a:rPr>
              <a:t>str</a:t>
            </a:r>
            <a:r>
              <a:rPr kumimoji="1" lang="en-US" altLang="zh-CN" sz="3200" dirty="0">
                <a:solidFill>
                  <a:srgbClr val="FF0000"/>
                </a:solidFill>
                <a:latin typeface="Avenir Medium" panose="02000503020000020003" pitchFamily="2" charset="0"/>
              </a:rPr>
              <a:t>’</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to</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‘dictionary’</a:t>
            </a:r>
          </a:p>
          <a:p>
            <a:pPr marL="0" indent="0" algn="ctr">
              <a:buNone/>
            </a:pPr>
            <a:r>
              <a:rPr kumimoji="1" lang="en-US" altLang="zh-CN" sz="3200" i="1" dirty="0" err="1">
                <a:solidFill>
                  <a:schemeClr val="bg1">
                    <a:lumMod val="65000"/>
                  </a:schemeClr>
                </a:solidFill>
                <a:latin typeface="Avenir Medium" panose="02000503020000020003" pitchFamily="2" charset="0"/>
              </a:rPr>
              <a:t>pd.to_numeric</a:t>
            </a:r>
            <a:r>
              <a:rPr kumimoji="1" lang="zh-CN" altLang="en-US" sz="3200" i="1" dirty="0">
                <a:solidFill>
                  <a:schemeClr val="bg1">
                    <a:lumMod val="65000"/>
                  </a:schemeClr>
                </a:solidFill>
                <a:latin typeface="Avenir Medium" panose="02000503020000020003" pitchFamily="2" charset="0"/>
              </a:rPr>
              <a:t> </a:t>
            </a:r>
            <a:r>
              <a:rPr kumimoji="1" lang="en-US" altLang="zh-CN" sz="3200" i="1" dirty="0">
                <a:solidFill>
                  <a:schemeClr val="bg1">
                    <a:lumMod val="65000"/>
                  </a:schemeClr>
                </a:solidFill>
                <a:latin typeface="Avenir Medium" panose="02000503020000020003" pitchFamily="2" charset="0"/>
              </a:rPr>
              <a:t>&amp;</a:t>
            </a:r>
            <a:r>
              <a:rPr kumimoji="1" lang="zh-CN" altLang="en-US" sz="3200" i="1" dirty="0">
                <a:solidFill>
                  <a:schemeClr val="bg1">
                    <a:lumMod val="65000"/>
                  </a:schemeClr>
                </a:solidFill>
                <a:latin typeface="Avenir Medium" panose="02000503020000020003" pitchFamily="2" charset="0"/>
              </a:rPr>
              <a:t> </a:t>
            </a:r>
            <a:r>
              <a:rPr lang="en-US" altLang="zh-CN" sz="3200" i="1" dirty="0">
                <a:solidFill>
                  <a:schemeClr val="bg1">
                    <a:lumMod val="65000"/>
                  </a:schemeClr>
                </a:solidFill>
                <a:latin typeface="Avenir Medium" panose="02000503020000020003" pitchFamily="2" charset="0"/>
              </a:rPr>
              <a:t>.apply(</a:t>
            </a:r>
            <a:r>
              <a:rPr lang="en-US" altLang="zh-CN" i="1" dirty="0">
                <a:solidFill>
                  <a:schemeClr val="bg1">
                    <a:lumMod val="65000"/>
                  </a:schemeClr>
                </a:solidFill>
                <a:latin typeface="Avenir Medium" panose="02000503020000020003" pitchFamily="2" charset="0"/>
              </a:rPr>
              <a:t>lambda </a:t>
            </a:r>
            <a:r>
              <a:rPr lang="en-US" altLang="zh-CN" sz="3200" i="1" dirty="0">
                <a:solidFill>
                  <a:schemeClr val="bg1">
                    <a:lumMod val="65000"/>
                  </a:schemeClr>
                </a:solidFill>
                <a:latin typeface="Avenir Medium" panose="02000503020000020003" pitchFamily="2" charset="0"/>
              </a:rPr>
              <a:t>x: </a:t>
            </a:r>
            <a:r>
              <a:rPr lang="en-US" altLang="zh-CN" sz="3200" i="1" dirty="0" err="1">
                <a:solidFill>
                  <a:schemeClr val="bg1">
                    <a:lumMod val="65000"/>
                  </a:schemeClr>
                </a:solidFill>
                <a:latin typeface="Avenir Medium" panose="02000503020000020003" pitchFamily="2" charset="0"/>
              </a:rPr>
              <a:t>ast.literal_eval</a:t>
            </a:r>
            <a:r>
              <a:rPr lang="en-US" altLang="zh-CN" sz="3200" i="1" dirty="0">
                <a:solidFill>
                  <a:schemeClr val="bg1">
                    <a:lumMod val="65000"/>
                  </a:schemeClr>
                </a:solidFill>
                <a:latin typeface="Avenir Medium" panose="02000503020000020003" pitchFamily="2" charset="0"/>
              </a:rPr>
              <a:t>(x))</a:t>
            </a:r>
            <a:endParaRPr kumimoji="1" lang="en-US" altLang="zh-CN" sz="3200" i="1" dirty="0">
              <a:solidFill>
                <a:schemeClr val="bg1">
                  <a:lumMod val="65000"/>
                </a:schemeClr>
              </a:solidFill>
              <a:latin typeface="Avenir Medium" panose="02000503020000020003" pitchFamily="2" charset="0"/>
            </a:endParaRPr>
          </a:p>
          <a:p>
            <a:endParaRPr kumimoji="1" lang="zh-CN" altLang="en-US" sz="3200" i="1" dirty="0">
              <a:solidFill>
                <a:srgbClr val="92D050"/>
              </a:solidFill>
              <a:latin typeface="Avenir Medium" panose="02000503020000020003" pitchFamily="2" charset="0"/>
              <a:cs typeface="Calibri" panose="020F0502020204030204" pitchFamily="34" charset="0"/>
            </a:endParaRPr>
          </a:p>
        </p:txBody>
      </p:sp>
    </p:spTree>
    <p:extLst>
      <p:ext uri="{BB962C8B-B14F-4D97-AF65-F5344CB8AC3E}">
        <p14:creationId xmlns:p14="http://schemas.microsoft.com/office/powerpoint/2010/main" val="194362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5BDA0E-1488-B444-914A-4023A640BF72}"/>
              </a:ext>
            </a:extLst>
          </p:cNvPr>
          <p:cNvSpPr>
            <a:spLocks noGrp="1"/>
          </p:cNvSpPr>
          <p:nvPr>
            <p:ph idx="1"/>
          </p:nvPr>
        </p:nvSpPr>
        <p:spPr>
          <a:xfrm>
            <a:off x="739740" y="1686140"/>
            <a:ext cx="10515600" cy="2937231"/>
          </a:xfrm>
        </p:spPr>
        <p:txBody>
          <a:bodyPr>
            <a:normAutofit/>
          </a:bodyPr>
          <a:lstStyle/>
          <a:p>
            <a:pPr marL="0" indent="0">
              <a:buNone/>
            </a:pPr>
            <a:endParaRPr kumimoji="1" lang="en-US" altLang="zh-CN" sz="3600" b="1" dirty="0">
              <a:latin typeface="Avenir Medium" panose="02000503020000020003" pitchFamily="2" charset="0"/>
            </a:endParaRPr>
          </a:p>
          <a:p>
            <a:pPr marL="0" indent="0">
              <a:buNone/>
            </a:pPr>
            <a:r>
              <a:rPr kumimoji="1" lang="en" altLang="zh-CN" sz="3200" dirty="0">
                <a:latin typeface="Avenir Medium" panose="02000503020000020003" pitchFamily="2" charset="0"/>
              </a:rPr>
              <a:t>In order to analyze the relationship between </a:t>
            </a:r>
            <a:r>
              <a:rPr kumimoji="1" lang="en" altLang="zh-CN" sz="3200" dirty="0">
                <a:solidFill>
                  <a:srgbClr val="FF0000"/>
                </a:solidFill>
                <a:latin typeface="Avenir Medium" panose="02000503020000020003" pitchFamily="2" charset="0"/>
              </a:rPr>
              <a:t>theme</a:t>
            </a:r>
            <a:r>
              <a:rPr kumimoji="1" lang="en" altLang="zh-CN" sz="3200" dirty="0">
                <a:latin typeface="Avenir Medium" panose="02000503020000020003" pitchFamily="2" charset="0"/>
              </a:rPr>
              <a:t> and </a:t>
            </a:r>
            <a:r>
              <a:rPr kumimoji="1" lang="en" altLang="zh-CN" sz="3200" dirty="0">
                <a:solidFill>
                  <a:srgbClr val="FF0000"/>
                </a:solidFill>
                <a:latin typeface="Avenir Medium" panose="02000503020000020003" pitchFamily="2" charset="0"/>
              </a:rPr>
              <a:t>views</a:t>
            </a:r>
            <a:r>
              <a:rPr kumimoji="1" lang="en" altLang="zh-CN" sz="3200" dirty="0">
                <a:latin typeface="Avenir Medium" panose="02000503020000020003" pitchFamily="2" charset="0"/>
              </a:rPr>
              <a:t>, we need to </a:t>
            </a:r>
            <a:r>
              <a:rPr kumimoji="1" lang="en" altLang="zh-CN" sz="3200" u="sng" dirty="0">
                <a:latin typeface="Avenir Medium" panose="02000503020000020003" pitchFamily="2" charset="0"/>
              </a:rPr>
              <a:t>separate each individual theme </a:t>
            </a:r>
            <a:r>
              <a:rPr kumimoji="1" lang="en" altLang="zh-CN" sz="3200" dirty="0">
                <a:latin typeface="Avenir Medium" panose="02000503020000020003" pitchFamily="2" charset="0"/>
              </a:rPr>
              <a:t>from the tag array.</a:t>
            </a:r>
          </a:p>
        </p:txBody>
      </p:sp>
      <p:sp>
        <p:nvSpPr>
          <p:cNvPr id="6" name="标题 1">
            <a:extLst>
              <a:ext uri="{FF2B5EF4-FFF2-40B4-BE49-F238E27FC236}">
                <a16:creationId xmlns:a16="http://schemas.microsoft.com/office/drawing/2014/main" id="{700CB796-0F20-B343-AF5E-06606EFAA581}"/>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Data</a:t>
            </a:r>
            <a:r>
              <a:rPr kumimoji="1" lang="zh-CN" altLang="en-US" dirty="0">
                <a:latin typeface="Avenir Medium" panose="02000503020000020003" pitchFamily="2" charset="0"/>
              </a:rPr>
              <a:t> </a:t>
            </a:r>
            <a:r>
              <a:rPr kumimoji="1" lang="en-US" altLang="zh-CN" dirty="0">
                <a:latin typeface="Avenir Medium" panose="02000503020000020003" pitchFamily="2" charset="0"/>
              </a:rPr>
              <a:t>Clearing</a:t>
            </a:r>
            <a:r>
              <a:rPr kumimoji="1" lang="zh-CN" altLang="en-US" dirty="0">
                <a:latin typeface="Avenir Medium" panose="02000503020000020003" pitchFamily="2" charset="0"/>
              </a:rPr>
              <a:t> </a:t>
            </a:r>
            <a:r>
              <a:rPr kumimoji="1" lang="en-US" altLang="zh-CN" dirty="0">
                <a:latin typeface="Avenir Medium" panose="02000503020000020003" pitchFamily="2" charset="0"/>
              </a:rPr>
              <a:t>and</a:t>
            </a:r>
            <a:r>
              <a:rPr kumimoji="1" lang="zh-CN" altLang="en-US" dirty="0">
                <a:latin typeface="Avenir Medium" panose="02000503020000020003" pitchFamily="2" charset="0"/>
              </a:rPr>
              <a:t> </a:t>
            </a:r>
            <a:r>
              <a:rPr kumimoji="1" lang="en-US" altLang="zh-CN" dirty="0">
                <a:latin typeface="Avenir Medium" panose="02000503020000020003" pitchFamily="2" charset="0"/>
              </a:rPr>
              <a:t>Transformation</a:t>
            </a:r>
            <a:endParaRPr kumimoji="1" lang="zh-CN" altLang="en-US" dirty="0"/>
          </a:p>
        </p:txBody>
      </p:sp>
      <p:pic>
        <p:nvPicPr>
          <p:cNvPr id="7" name="图片 6">
            <a:extLst>
              <a:ext uri="{FF2B5EF4-FFF2-40B4-BE49-F238E27FC236}">
                <a16:creationId xmlns:a16="http://schemas.microsoft.com/office/drawing/2014/main" id="{E07A76D9-0415-824E-9EFF-E18EA222E361}"/>
              </a:ext>
            </a:extLst>
          </p:cNvPr>
          <p:cNvPicPr>
            <a:picLocks noChangeAspect="1"/>
          </p:cNvPicPr>
          <p:nvPr/>
        </p:nvPicPr>
        <p:blipFill>
          <a:blip r:embed="rId2"/>
          <a:stretch>
            <a:fillRect/>
          </a:stretch>
        </p:blipFill>
        <p:spPr>
          <a:xfrm>
            <a:off x="7454756" y="3986926"/>
            <a:ext cx="2737392" cy="2033034"/>
          </a:xfrm>
          <a:prstGeom prst="rect">
            <a:avLst/>
          </a:prstGeom>
        </p:spPr>
      </p:pic>
      <p:pic>
        <p:nvPicPr>
          <p:cNvPr id="8" name="图片 7">
            <a:extLst>
              <a:ext uri="{FF2B5EF4-FFF2-40B4-BE49-F238E27FC236}">
                <a16:creationId xmlns:a16="http://schemas.microsoft.com/office/drawing/2014/main" id="{A0E528C1-30E8-234A-818D-6990CFAEF762}"/>
              </a:ext>
            </a:extLst>
          </p:cNvPr>
          <p:cNvPicPr>
            <a:picLocks noChangeAspect="1"/>
          </p:cNvPicPr>
          <p:nvPr/>
        </p:nvPicPr>
        <p:blipFill>
          <a:blip r:embed="rId3"/>
          <a:stretch>
            <a:fillRect/>
          </a:stretch>
        </p:blipFill>
        <p:spPr>
          <a:xfrm>
            <a:off x="838200" y="5003443"/>
            <a:ext cx="4826000" cy="673100"/>
          </a:xfrm>
          <a:prstGeom prst="rect">
            <a:avLst/>
          </a:prstGeom>
        </p:spPr>
      </p:pic>
      <p:sp>
        <p:nvSpPr>
          <p:cNvPr id="9" name="文本框 8">
            <a:extLst>
              <a:ext uri="{FF2B5EF4-FFF2-40B4-BE49-F238E27FC236}">
                <a16:creationId xmlns:a16="http://schemas.microsoft.com/office/drawing/2014/main" id="{3870BDBD-1129-D249-ADA5-95540BF9BF8C}"/>
              </a:ext>
            </a:extLst>
          </p:cNvPr>
          <p:cNvSpPr txBox="1"/>
          <p:nvPr/>
        </p:nvSpPr>
        <p:spPr>
          <a:xfrm>
            <a:off x="2475025" y="6164494"/>
            <a:ext cx="776175" cy="523220"/>
          </a:xfrm>
          <a:prstGeom prst="rect">
            <a:avLst/>
          </a:prstGeom>
          <a:noFill/>
        </p:spPr>
        <p:txBody>
          <a:bodyPr wrap="none" rtlCol="0">
            <a:spAutoFit/>
          </a:bodyPr>
          <a:lstStyle/>
          <a:p>
            <a:r>
              <a:rPr kumimoji="1" lang="en-US" altLang="zh-CN" sz="2800" dirty="0">
                <a:latin typeface="Avenir Medium" panose="02000503020000020003" pitchFamily="2" charset="0"/>
              </a:rPr>
              <a:t>raw</a:t>
            </a:r>
            <a:endParaRPr kumimoji="1" lang="zh-CN" altLang="en-US" sz="2800" dirty="0">
              <a:latin typeface="Avenir Medium" panose="02000503020000020003" pitchFamily="2" charset="0"/>
            </a:endParaRPr>
          </a:p>
        </p:txBody>
      </p:sp>
      <p:sp>
        <p:nvSpPr>
          <p:cNvPr id="10" name="文本框 9">
            <a:extLst>
              <a:ext uri="{FF2B5EF4-FFF2-40B4-BE49-F238E27FC236}">
                <a16:creationId xmlns:a16="http://schemas.microsoft.com/office/drawing/2014/main" id="{68E104DB-D67D-B24B-BCC4-CB1B11F8D0F8}"/>
              </a:ext>
            </a:extLst>
          </p:cNvPr>
          <p:cNvSpPr txBox="1"/>
          <p:nvPr/>
        </p:nvSpPr>
        <p:spPr>
          <a:xfrm>
            <a:off x="7895986" y="6164494"/>
            <a:ext cx="1854931" cy="523220"/>
          </a:xfrm>
          <a:prstGeom prst="rect">
            <a:avLst/>
          </a:prstGeom>
          <a:noFill/>
        </p:spPr>
        <p:txBody>
          <a:bodyPr wrap="none" rtlCol="0">
            <a:spAutoFit/>
          </a:bodyPr>
          <a:lstStyle/>
          <a:p>
            <a:r>
              <a:rPr kumimoji="1" lang="en-US" altLang="zh-CN" sz="2800" dirty="0">
                <a:latin typeface="Avenir Medium" panose="02000503020000020003" pitchFamily="2" charset="0"/>
              </a:rPr>
              <a:t>processed</a:t>
            </a:r>
            <a:endParaRPr kumimoji="1" lang="zh-CN" altLang="en-US" sz="2800" dirty="0">
              <a:latin typeface="Avenir Medium" panose="02000503020000020003" pitchFamily="2" charset="0"/>
            </a:endParaRPr>
          </a:p>
        </p:txBody>
      </p:sp>
      <p:cxnSp>
        <p:nvCxnSpPr>
          <p:cNvPr id="12" name="直线箭头连接符 11">
            <a:extLst>
              <a:ext uri="{FF2B5EF4-FFF2-40B4-BE49-F238E27FC236}">
                <a16:creationId xmlns:a16="http://schemas.microsoft.com/office/drawing/2014/main" id="{4AC70C08-3CB5-F24A-8C3A-3AB09EABEBBE}"/>
              </a:ext>
            </a:extLst>
          </p:cNvPr>
          <p:cNvCxnSpPr/>
          <p:nvPr/>
        </p:nvCxnSpPr>
        <p:spPr>
          <a:xfrm>
            <a:off x="6246688" y="5339993"/>
            <a:ext cx="647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8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9BECD-531B-794A-8B2B-FA8739F06060}"/>
              </a:ext>
            </a:extLst>
          </p:cNvPr>
          <p:cNvSpPr>
            <a:spLocks noGrp="1"/>
          </p:cNvSpPr>
          <p:nvPr>
            <p:ph type="title"/>
          </p:nvPr>
        </p:nvSpPr>
        <p:spPr/>
        <p:txBody>
          <a:bodyPr/>
          <a:lstStyle/>
          <a:p>
            <a:r>
              <a:rPr kumimoji="1" lang="en-US" altLang="zh-CN" dirty="0">
                <a:latin typeface="Avenir Medium" panose="02000503020000020003" pitchFamily="2" charset="0"/>
              </a:rPr>
              <a:t>3.</a:t>
            </a:r>
            <a:r>
              <a:rPr kumimoji="1" lang="zh-CN" altLang="en-US" dirty="0">
                <a:latin typeface="Avenir Medium" panose="02000503020000020003" pitchFamily="2" charset="0"/>
              </a:rPr>
              <a:t> </a:t>
            </a:r>
            <a:r>
              <a:rPr kumimoji="1" lang="en-US" altLang="zh-CN" dirty="0">
                <a:latin typeface="Avenir Medium" panose="02000503020000020003" pitchFamily="2" charset="0"/>
              </a:rPr>
              <a:t>Data</a:t>
            </a:r>
            <a:r>
              <a:rPr kumimoji="1" lang="zh-CN" altLang="en-US" dirty="0">
                <a:latin typeface="Avenir Medium" panose="02000503020000020003" pitchFamily="2" charset="0"/>
              </a:rPr>
              <a:t> </a:t>
            </a:r>
            <a:r>
              <a:rPr kumimoji="1" lang="en-US" altLang="zh-CN" dirty="0">
                <a:latin typeface="Avenir Medium" panose="02000503020000020003" pitchFamily="2" charset="0"/>
              </a:rPr>
              <a:t>Clearing</a:t>
            </a:r>
            <a:r>
              <a:rPr kumimoji="1" lang="zh-CN" altLang="en-US" dirty="0">
                <a:latin typeface="Avenir Medium" panose="02000503020000020003" pitchFamily="2" charset="0"/>
              </a:rPr>
              <a:t> </a:t>
            </a:r>
            <a:r>
              <a:rPr kumimoji="1" lang="en-US" altLang="zh-CN" dirty="0">
                <a:latin typeface="Avenir Medium" panose="02000503020000020003" pitchFamily="2" charset="0"/>
              </a:rPr>
              <a:t>and</a:t>
            </a:r>
            <a:r>
              <a:rPr kumimoji="1" lang="zh-CN" altLang="en-US" dirty="0">
                <a:latin typeface="Avenir Medium" panose="02000503020000020003" pitchFamily="2" charset="0"/>
              </a:rPr>
              <a:t> </a:t>
            </a:r>
            <a:r>
              <a:rPr kumimoji="1" lang="en-US" altLang="zh-CN" dirty="0">
                <a:latin typeface="Avenir Medium" panose="02000503020000020003" pitchFamily="2" charset="0"/>
              </a:rPr>
              <a:t>Transformation</a:t>
            </a:r>
            <a:endParaRPr kumimoji="1" lang="zh-CN" altLang="en-US" dirty="0"/>
          </a:p>
        </p:txBody>
      </p:sp>
      <p:pic>
        <p:nvPicPr>
          <p:cNvPr id="5" name="图片 4">
            <a:extLst>
              <a:ext uri="{FF2B5EF4-FFF2-40B4-BE49-F238E27FC236}">
                <a16:creationId xmlns:a16="http://schemas.microsoft.com/office/drawing/2014/main" id="{B451B7EC-7231-4334-9F84-585DE93F0029}"/>
              </a:ext>
            </a:extLst>
          </p:cNvPr>
          <p:cNvPicPr>
            <a:picLocks noChangeAspect="1"/>
          </p:cNvPicPr>
          <p:nvPr/>
        </p:nvPicPr>
        <p:blipFill>
          <a:blip r:embed="rId2"/>
          <a:stretch>
            <a:fillRect/>
          </a:stretch>
        </p:blipFill>
        <p:spPr>
          <a:xfrm>
            <a:off x="446790" y="3429000"/>
            <a:ext cx="11298420" cy="1219200"/>
          </a:xfrm>
          <a:prstGeom prst="rect">
            <a:avLst/>
          </a:prstGeom>
        </p:spPr>
      </p:pic>
      <p:sp>
        <p:nvSpPr>
          <p:cNvPr id="8" name="内容占位符 2">
            <a:extLst>
              <a:ext uri="{FF2B5EF4-FFF2-40B4-BE49-F238E27FC236}">
                <a16:creationId xmlns:a16="http://schemas.microsoft.com/office/drawing/2014/main" id="{12969876-D410-4824-8BA9-A1AC25AA6066}"/>
              </a:ext>
            </a:extLst>
          </p:cNvPr>
          <p:cNvSpPr>
            <a:spLocks noGrp="1"/>
          </p:cNvSpPr>
          <p:nvPr>
            <p:ph idx="1"/>
          </p:nvPr>
        </p:nvSpPr>
        <p:spPr>
          <a:xfrm>
            <a:off x="739740" y="1686140"/>
            <a:ext cx="10515600" cy="2937231"/>
          </a:xfrm>
        </p:spPr>
        <p:txBody>
          <a:bodyPr>
            <a:normAutofit/>
          </a:bodyPr>
          <a:lstStyle/>
          <a:p>
            <a:pPr marL="0" indent="0">
              <a:buNone/>
            </a:pPr>
            <a:r>
              <a:rPr kumimoji="1" lang="en-US" altLang="zh-CN" sz="3200" dirty="0">
                <a:latin typeface="Avenir Medium" panose="02000503020000020003" pitchFamily="2" charset="0"/>
              </a:rPr>
              <a:t>Several </a:t>
            </a:r>
            <a:r>
              <a:rPr kumimoji="1" lang="en-US" altLang="zh-CN" sz="3200" dirty="0">
                <a:solidFill>
                  <a:srgbClr val="FF0000"/>
                </a:solidFill>
                <a:latin typeface="Avenir Medium" panose="02000503020000020003" pitchFamily="2" charset="0"/>
              </a:rPr>
              <a:t>useful </a:t>
            </a:r>
            <a:r>
              <a:rPr kumimoji="1" lang="en-US" altLang="zh-CN" sz="3200" dirty="0">
                <a:latin typeface="Avenir Medium" panose="02000503020000020003" pitchFamily="2" charset="0"/>
              </a:rPr>
              <a:t>columns such as title main</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speaker views comments event are retained</a:t>
            </a:r>
            <a:endParaRPr kumimoji="1" lang="zh-CN" altLang="zh-CN" sz="3200" dirty="0">
              <a:latin typeface="Avenir Medium" panose="02000503020000020003" pitchFamily="2" charset="0"/>
            </a:endParaRPr>
          </a:p>
          <a:p>
            <a:pPr marL="0" indent="0">
              <a:buNone/>
            </a:pPr>
            <a:endParaRPr kumimoji="1" lang="en" altLang="zh-CN" sz="3200" dirty="0">
              <a:latin typeface="Avenir Medium" panose="02000503020000020003" pitchFamily="2" charset="0"/>
            </a:endParaRPr>
          </a:p>
        </p:txBody>
      </p:sp>
    </p:spTree>
    <p:extLst>
      <p:ext uri="{BB962C8B-B14F-4D97-AF65-F5344CB8AC3E}">
        <p14:creationId xmlns:p14="http://schemas.microsoft.com/office/powerpoint/2010/main" val="73722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RELATION</a:t>
            </a:r>
            <a:endParaRPr kumimoji="1" lang="zh-CN" altLang="en-US" sz="4800" dirty="0">
              <a:latin typeface="Avenir Medium" panose="02000503020000020003" pitchFamily="2" charset="0"/>
            </a:endParaRPr>
          </a:p>
        </p:txBody>
      </p:sp>
      <p:pic>
        <p:nvPicPr>
          <p:cNvPr id="8" name="图片 7">
            <a:extLst>
              <a:ext uri="{FF2B5EF4-FFF2-40B4-BE49-F238E27FC236}">
                <a16:creationId xmlns:a16="http://schemas.microsoft.com/office/drawing/2014/main" id="{7DE0EE83-8A7C-B740-9A16-257DB23BE010}"/>
              </a:ext>
            </a:extLst>
          </p:cNvPr>
          <p:cNvPicPr>
            <a:picLocks noChangeAspect="1"/>
          </p:cNvPicPr>
          <p:nvPr/>
        </p:nvPicPr>
        <p:blipFill>
          <a:blip r:embed="rId2"/>
          <a:stretch>
            <a:fillRect/>
          </a:stretch>
        </p:blipFill>
        <p:spPr>
          <a:xfrm>
            <a:off x="435730" y="1953297"/>
            <a:ext cx="5660270" cy="4023358"/>
          </a:xfrm>
          <a:prstGeom prst="rect">
            <a:avLst/>
          </a:prstGeom>
        </p:spPr>
      </p:pic>
      <p:sp>
        <p:nvSpPr>
          <p:cNvPr id="9" name="文本框 8">
            <a:extLst>
              <a:ext uri="{FF2B5EF4-FFF2-40B4-BE49-F238E27FC236}">
                <a16:creationId xmlns:a16="http://schemas.microsoft.com/office/drawing/2014/main" id="{DF6EC83F-3ACF-F546-884F-E9A99A227D54}"/>
              </a:ext>
            </a:extLst>
          </p:cNvPr>
          <p:cNvSpPr txBox="1"/>
          <p:nvPr/>
        </p:nvSpPr>
        <p:spPr>
          <a:xfrm>
            <a:off x="6465827" y="2084693"/>
            <a:ext cx="5081611" cy="3416320"/>
          </a:xfrm>
          <a:prstGeom prst="rect">
            <a:avLst/>
          </a:prstGeom>
          <a:noFill/>
        </p:spPr>
        <p:txBody>
          <a:bodyPr wrap="square" rtlCol="0">
            <a:spAutoFit/>
          </a:bodyPr>
          <a:lstStyle/>
          <a:p>
            <a:r>
              <a:rPr kumimoji="1" lang="en" altLang="zh-CN" sz="3600" dirty="0">
                <a:latin typeface="Avenir Medium" panose="02000503020000020003" pitchFamily="2" charset="0"/>
              </a:rPr>
              <a:t>As we can see from the heat map, the comments attribute has the most relevance to </a:t>
            </a:r>
            <a:r>
              <a:rPr kumimoji="1" lang="en" altLang="zh-CN" sz="3600" dirty="0">
                <a:solidFill>
                  <a:srgbClr val="FF0000"/>
                </a:solidFill>
                <a:latin typeface="Avenir Medium" panose="02000503020000020003" pitchFamily="2" charset="0"/>
              </a:rPr>
              <a:t>views</a:t>
            </a:r>
            <a:r>
              <a:rPr kumimoji="1" lang="en" altLang="zh-CN" sz="3600" dirty="0">
                <a:latin typeface="Avenir Medium" panose="02000503020000020003" pitchFamily="2" charset="0"/>
              </a:rPr>
              <a:t>, followed by </a:t>
            </a:r>
            <a:r>
              <a:rPr kumimoji="1" lang="en" altLang="zh-CN" sz="3600" dirty="0">
                <a:solidFill>
                  <a:srgbClr val="FF0000"/>
                </a:solidFill>
                <a:latin typeface="Avenir Medium" panose="02000503020000020003" pitchFamily="2" charset="0"/>
              </a:rPr>
              <a:t>languages</a:t>
            </a:r>
            <a:r>
              <a:rPr kumimoji="1" lang="en" altLang="zh-CN" sz="3600" dirty="0">
                <a:latin typeface="Avenir Medium" panose="02000503020000020003" pitchFamily="2" charset="0"/>
              </a:rPr>
              <a:t>.</a:t>
            </a:r>
            <a:endParaRPr kumimoji="1" lang="zh-CN" altLang="en-US" sz="3600" dirty="0">
              <a:latin typeface="Avenir Medium" panose="02000503020000020003" pitchFamily="2" charset="0"/>
            </a:endParaRPr>
          </a:p>
        </p:txBody>
      </p:sp>
    </p:spTree>
    <p:extLst>
      <p:ext uri="{BB962C8B-B14F-4D97-AF65-F5344CB8AC3E}">
        <p14:creationId xmlns:p14="http://schemas.microsoft.com/office/powerpoint/2010/main" val="1027327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1CF7A6D-3F48-844F-9D64-224FFFE75DE6}"/>
              </a:ext>
            </a:extLst>
          </p:cNvPr>
          <p:cNvSpPr/>
          <p:nvPr/>
        </p:nvSpPr>
        <p:spPr>
          <a:xfrm>
            <a:off x="611653" y="1968560"/>
            <a:ext cx="6293783" cy="4955203"/>
          </a:xfrm>
          <a:prstGeom prst="rect">
            <a:avLst/>
          </a:prstGeom>
        </p:spPr>
        <p:txBody>
          <a:bodyPr wrap="square">
            <a:spAutoFit/>
          </a:bodyPr>
          <a:lstStyle/>
          <a:p>
            <a:pPr marL="457200" indent="-457200">
              <a:buFont typeface="Arial" panose="020B0604020202020204" pitchFamily="34" charset="0"/>
              <a:buChar char="•"/>
            </a:pPr>
            <a:r>
              <a:rPr kumimoji="1" lang="en-US" altLang="zh-CN" sz="3600" dirty="0">
                <a:latin typeface="Avenir Medium" panose="02000503020000020003" pitchFamily="2" charset="0"/>
              </a:rPr>
              <a:t>The maximum viewing volume is </a:t>
            </a:r>
            <a:r>
              <a:rPr kumimoji="1" lang="en-US" altLang="zh-CN" sz="3600" dirty="0">
                <a:solidFill>
                  <a:srgbClr val="FF0000"/>
                </a:solidFill>
                <a:latin typeface="Avenir Medium" panose="02000503020000020003" pitchFamily="2" charset="0"/>
              </a:rPr>
              <a:t>47,227,110</a:t>
            </a:r>
          </a:p>
          <a:p>
            <a:pPr marL="457200" indent="-457200">
              <a:buFont typeface="Arial" panose="020B0604020202020204" pitchFamily="34" charset="0"/>
              <a:buChar char="•"/>
            </a:pPr>
            <a:r>
              <a:rPr kumimoji="1" lang="en-US" altLang="zh-CN" sz="3600" dirty="0">
                <a:latin typeface="Avenir Medium" panose="02000503020000020003" pitchFamily="2" charset="0"/>
              </a:rPr>
              <a:t>The minimum is </a:t>
            </a:r>
            <a:r>
              <a:rPr kumimoji="1" lang="en-US" altLang="zh-CN" sz="3600" dirty="0">
                <a:solidFill>
                  <a:srgbClr val="FF0000"/>
                </a:solidFill>
                <a:latin typeface="Avenir Medium" panose="02000503020000020003" pitchFamily="2" charset="0"/>
              </a:rPr>
              <a:t>50,443</a:t>
            </a:r>
          </a:p>
          <a:p>
            <a:pPr marL="457200" indent="-457200">
              <a:buFont typeface="Arial" panose="020B0604020202020204" pitchFamily="34" charset="0"/>
              <a:buChar char="•"/>
            </a:pPr>
            <a:r>
              <a:rPr kumimoji="1" lang="en-US" altLang="zh-CN" sz="3600" dirty="0">
                <a:latin typeface="Avenir Medium" panose="02000503020000020003" pitchFamily="2" charset="0"/>
              </a:rPr>
              <a:t>The average is  </a:t>
            </a:r>
            <a:r>
              <a:rPr kumimoji="1" lang="en-US" altLang="zh-CN" sz="3600" dirty="0">
                <a:solidFill>
                  <a:srgbClr val="FF0000"/>
                </a:solidFill>
                <a:latin typeface="Avenir Medium" panose="02000503020000020003" pitchFamily="2" charset="0"/>
              </a:rPr>
              <a:t>1,699,779</a:t>
            </a:r>
          </a:p>
          <a:p>
            <a:endParaRPr kumimoji="1" lang="en-US" altLang="zh-CN" sz="3600" dirty="0">
              <a:latin typeface="Avenir Medium" panose="02000503020000020003" pitchFamily="2" charset="0"/>
            </a:endParaRPr>
          </a:p>
          <a:p>
            <a:r>
              <a:rPr kumimoji="1" lang="en-US" altLang="zh-CN" sz="3600" dirty="0">
                <a:latin typeface="Avenir Medium" panose="02000503020000020003" pitchFamily="2" charset="0"/>
              </a:rPr>
              <a:t>Undoubtably, </a:t>
            </a:r>
          </a:p>
          <a:p>
            <a:r>
              <a:rPr kumimoji="1" lang="en-US" altLang="zh-CN" sz="3600" dirty="0">
                <a:latin typeface="Avenir Medium" panose="02000503020000020003" pitchFamily="2" charset="0"/>
              </a:rPr>
              <a:t>every video is very popular.</a:t>
            </a:r>
          </a:p>
          <a:p>
            <a:endParaRPr kumimoji="1" lang="en-US" altLang="zh-CN" sz="3200" dirty="0">
              <a:latin typeface="Avenir Medium" panose="02000503020000020003" pitchFamily="2" charset="0"/>
            </a:endParaRPr>
          </a:p>
          <a:p>
            <a:endParaRPr kumimoji="1" lang="zh-CN" altLang="en-US" sz="3200" dirty="0">
              <a:latin typeface="Avenir Medium" panose="02000503020000020003" pitchFamily="2" charset="0"/>
            </a:endParaRPr>
          </a:p>
        </p:txBody>
      </p:sp>
      <p:sp>
        <p:nvSpPr>
          <p:cNvPr id="5" name="标题 1">
            <a:extLst>
              <a:ext uri="{FF2B5EF4-FFF2-40B4-BE49-F238E27FC236}">
                <a16:creationId xmlns:a16="http://schemas.microsoft.com/office/drawing/2014/main" id="{5227A85F-8840-E840-943A-30EDC8237847}"/>
              </a:ext>
            </a:extLst>
          </p:cNvPr>
          <p:cNvSpPr>
            <a:spLocks noGrp="1"/>
          </p:cNvSpPr>
          <p:nvPr>
            <p:ph type="title"/>
          </p:nvPr>
        </p:nvSpPr>
        <p:spPr/>
        <p:txBody>
          <a:bodyPr>
            <a:normAutofit/>
          </a:bodyPr>
          <a:lstStyle/>
          <a:p>
            <a:r>
              <a:rPr kumimoji="1" lang="en-US" altLang="zh-CN" sz="4800" dirty="0">
                <a:latin typeface="Avenir Medium" panose="02000503020000020003" pitchFamily="2" charset="0"/>
              </a:rPr>
              <a:t>OVERALL ANALYSIS</a:t>
            </a:r>
            <a:endParaRPr kumimoji="1" lang="zh-CN" altLang="en-US" sz="4800" dirty="0">
              <a:latin typeface="Avenir Medium" panose="02000503020000020003" pitchFamily="2" charset="0"/>
            </a:endParaRPr>
          </a:p>
        </p:txBody>
      </p:sp>
      <p:pic>
        <p:nvPicPr>
          <p:cNvPr id="9" name="图片 8">
            <a:extLst>
              <a:ext uri="{FF2B5EF4-FFF2-40B4-BE49-F238E27FC236}">
                <a16:creationId xmlns:a16="http://schemas.microsoft.com/office/drawing/2014/main" id="{D915F32D-5F60-48CE-A718-F97E6AEADFD9}"/>
              </a:ext>
            </a:extLst>
          </p:cNvPr>
          <p:cNvPicPr/>
          <p:nvPr/>
        </p:nvPicPr>
        <p:blipFill>
          <a:blip r:embed="rId2"/>
          <a:stretch>
            <a:fillRect/>
          </a:stretch>
        </p:blipFill>
        <p:spPr>
          <a:xfrm>
            <a:off x="6905436" y="2267772"/>
            <a:ext cx="4921362" cy="2322456"/>
          </a:xfrm>
          <a:prstGeom prst="rect">
            <a:avLst/>
          </a:prstGeom>
        </p:spPr>
      </p:pic>
    </p:spTree>
    <p:extLst>
      <p:ext uri="{BB962C8B-B14F-4D97-AF65-F5344CB8AC3E}">
        <p14:creationId xmlns:p14="http://schemas.microsoft.com/office/powerpoint/2010/main" val="160920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3C1B0C-798B-46FD-A2A2-8E70394FEB6B}"/>
              </a:ext>
            </a:extLst>
          </p:cNvPr>
          <p:cNvPicPr/>
          <p:nvPr/>
        </p:nvPicPr>
        <p:blipFill>
          <a:blip r:embed="rId2"/>
          <a:stretch>
            <a:fillRect/>
          </a:stretch>
        </p:blipFill>
        <p:spPr>
          <a:xfrm>
            <a:off x="629921" y="2024380"/>
            <a:ext cx="5039042" cy="3756660"/>
          </a:xfrm>
          <a:prstGeom prst="rect">
            <a:avLst/>
          </a:prstGeom>
        </p:spPr>
      </p:pic>
      <p:pic>
        <p:nvPicPr>
          <p:cNvPr id="5" name="图片 4">
            <a:extLst>
              <a:ext uri="{FF2B5EF4-FFF2-40B4-BE49-F238E27FC236}">
                <a16:creationId xmlns:a16="http://schemas.microsoft.com/office/drawing/2014/main" id="{FF13ED1A-18C8-4B96-A5DC-DE6D47F6DB61}"/>
              </a:ext>
            </a:extLst>
          </p:cNvPr>
          <p:cNvPicPr/>
          <p:nvPr/>
        </p:nvPicPr>
        <p:blipFill>
          <a:blip r:embed="rId3"/>
          <a:stretch>
            <a:fillRect/>
          </a:stretch>
        </p:blipFill>
        <p:spPr>
          <a:xfrm>
            <a:off x="6523039" y="2024380"/>
            <a:ext cx="4551997" cy="3756660"/>
          </a:xfrm>
          <a:prstGeom prst="rect">
            <a:avLst/>
          </a:prstGeom>
        </p:spPr>
      </p:pic>
      <p:sp>
        <p:nvSpPr>
          <p:cNvPr id="6" name="标题 1">
            <a:extLst>
              <a:ext uri="{FF2B5EF4-FFF2-40B4-BE49-F238E27FC236}">
                <a16:creationId xmlns:a16="http://schemas.microsoft.com/office/drawing/2014/main" id="{15443FE7-C318-4988-BA43-36A01DA430B6}"/>
              </a:ext>
            </a:extLst>
          </p:cNvPr>
          <p:cNvSpPr>
            <a:spLocks noGrp="1"/>
          </p:cNvSpPr>
          <p:nvPr>
            <p:ph type="title"/>
          </p:nvPr>
        </p:nvSpPr>
        <p:spPr>
          <a:xfrm>
            <a:off x="838200" y="365125"/>
            <a:ext cx="10515600" cy="1325563"/>
          </a:xfrm>
        </p:spPr>
        <p:txBody>
          <a:bodyPr>
            <a:normAutofit/>
          </a:bodyPr>
          <a:lstStyle/>
          <a:p>
            <a:r>
              <a:rPr kumimoji="1" lang="en-US" altLang="zh-CN" sz="4800" dirty="0">
                <a:latin typeface="Avenir Medium" panose="02000503020000020003" pitchFamily="2" charset="0"/>
              </a:rPr>
              <a:t>VIEW VOLUME</a:t>
            </a:r>
            <a:endParaRPr kumimoji="1" lang="zh-CN" altLang="en-US" sz="4800" dirty="0">
              <a:latin typeface="Avenir Medium" panose="02000503020000020003" pitchFamily="2" charset="0"/>
            </a:endParaRPr>
          </a:p>
        </p:txBody>
      </p:sp>
    </p:spTree>
    <p:extLst>
      <p:ext uri="{BB962C8B-B14F-4D97-AF65-F5344CB8AC3E}">
        <p14:creationId xmlns:p14="http://schemas.microsoft.com/office/powerpoint/2010/main" val="3584335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VIEWED 5 TALKS</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D78CB3E2-6B98-4846-A3EF-B5F200A15B23}"/>
              </a:ext>
            </a:extLst>
          </p:cNvPr>
          <p:cNvPicPr/>
          <p:nvPr/>
        </p:nvPicPr>
        <p:blipFill>
          <a:blip r:embed="rId2"/>
          <a:stretch>
            <a:fillRect/>
          </a:stretch>
        </p:blipFill>
        <p:spPr>
          <a:xfrm>
            <a:off x="1021080" y="2794654"/>
            <a:ext cx="6830694" cy="1785058"/>
          </a:xfrm>
          <a:prstGeom prst="rect">
            <a:avLst/>
          </a:prstGeom>
        </p:spPr>
      </p:pic>
      <p:pic>
        <p:nvPicPr>
          <p:cNvPr id="7" name="图片 6">
            <a:extLst>
              <a:ext uri="{FF2B5EF4-FFF2-40B4-BE49-F238E27FC236}">
                <a16:creationId xmlns:a16="http://schemas.microsoft.com/office/drawing/2014/main" id="{756F84AA-36C2-49D6-A58D-CB0409E83F28}"/>
              </a:ext>
            </a:extLst>
          </p:cNvPr>
          <p:cNvPicPr/>
          <p:nvPr/>
        </p:nvPicPr>
        <p:blipFill>
          <a:blip r:embed="rId3"/>
          <a:stretch>
            <a:fillRect/>
          </a:stretch>
        </p:blipFill>
        <p:spPr>
          <a:xfrm>
            <a:off x="7851774" y="2794654"/>
            <a:ext cx="3075305" cy="1785058"/>
          </a:xfrm>
          <a:prstGeom prst="rect">
            <a:avLst/>
          </a:prstGeom>
        </p:spPr>
      </p:pic>
    </p:spTree>
    <p:extLst>
      <p:ext uri="{BB962C8B-B14F-4D97-AF65-F5344CB8AC3E}">
        <p14:creationId xmlns:p14="http://schemas.microsoft.com/office/powerpoint/2010/main" val="34244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a:xfrm>
            <a:off x="-14734" y="3644175"/>
            <a:ext cx="12720792" cy="2880000"/>
            <a:chOff x="19050" y="2343150"/>
            <a:chExt cx="9122640" cy="1600201"/>
          </a:xfrm>
          <a:solidFill>
            <a:schemeClr val="tx2">
              <a:lumMod val="20000"/>
              <a:lumOff val="80000"/>
            </a:schemeClr>
          </a:solidFill>
        </p:grpSpPr>
        <p:sp>
          <p:nvSpPr>
            <p:cNvPr id="9" name="Freeform 8"/>
            <p:cNvSpPr/>
            <p:nvPr/>
          </p:nvSpPr>
          <p:spPr bwMode="auto">
            <a:xfrm>
              <a:off x="6662738" y="2516188"/>
              <a:ext cx="1447800" cy="1393825"/>
            </a:xfrm>
            <a:custGeom>
              <a:avLst/>
              <a:gdLst/>
              <a:ahLst/>
              <a:cxnLst>
                <a:cxn ang="0">
                  <a:pos x="912" y="878"/>
                </a:cxn>
                <a:cxn ang="0">
                  <a:pos x="912" y="492"/>
                </a:cxn>
                <a:cxn ang="0">
                  <a:pos x="449" y="492"/>
                </a:cxn>
                <a:cxn ang="0">
                  <a:pos x="449" y="117"/>
                </a:cxn>
                <a:cxn ang="0">
                  <a:pos x="336" y="0"/>
                </a:cxn>
                <a:cxn ang="0">
                  <a:pos x="190" y="147"/>
                </a:cxn>
                <a:cxn ang="0">
                  <a:pos x="190" y="392"/>
                </a:cxn>
                <a:cxn ang="0">
                  <a:pos x="102" y="392"/>
                </a:cxn>
                <a:cxn ang="0">
                  <a:pos x="102" y="508"/>
                </a:cxn>
                <a:cxn ang="0">
                  <a:pos x="0" y="508"/>
                </a:cxn>
                <a:cxn ang="0">
                  <a:pos x="0" y="878"/>
                </a:cxn>
                <a:cxn ang="0">
                  <a:pos x="912" y="878"/>
                </a:cxn>
              </a:cxnLst>
              <a:rect l="0" t="0" r="r" b="b"/>
              <a:pathLst>
                <a:path w="912" h="878">
                  <a:moveTo>
                    <a:pt x="912" y="878"/>
                  </a:moveTo>
                  <a:lnTo>
                    <a:pt x="912" y="492"/>
                  </a:lnTo>
                  <a:lnTo>
                    <a:pt x="449" y="492"/>
                  </a:lnTo>
                  <a:lnTo>
                    <a:pt x="449" y="117"/>
                  </a:lnTo>
                  <a:lnTo>
                    <a:pt x="336" y="0"/>
                  </a:lnTo>
                  <a:lnTo>
                    <a:pt x="190" y="147"/>
                  </a:lnTo>
                  <a:lnTo>
                    <a:pt x="190" y="392"/>
                  </a:lnTo>
                  <a:lnTo>
                    <a:pt x="102" y="392"/>
                  </a:lnTo>
                  <a:lnTo>
                    <a:pt x="102" y="508"/>
                  </a:lnTo>
                  <a:lnTo>
                    <a:pt x="0" y="508"/>
                  </a:lnTo>
                  <a:lnTo>
                    <a:pt x="0" y="878"/>
                  </a:lnTo>
                  <a:lnTo>
                    <a:pt x="912" y="878"/>
                  </a:lnTo>
                  <a:close/>
                </a:path>
              </a:pathLst>
            </a:custGeom>
            <a:grpFill/>
            <a:ln w="9525">
              <a:noFill/>
              <a:round/>
            </a:ln>
          </p:spPr>
          <p:txBody>
            <a:bodyPr vert="horz" wrap="square" lIns="91440" tIns="45720" rIns="91440" bIns="45720" numCol="1" anchor="t" anchorCtr="0" compatLnSpc="1"/>
            <a:lstStyle/>
            <a:p>
              <a:endParaRPr lang="en-US"/>
            </a:p>
          </p:txBody>
        </p:sp>
        <p:grpSp>
          <p:nvGrpSpPr>
            <p:cNvPr id="10" name="Group 9"/>
            <p:cNvGrpSpPr/>
            <p:nvPr/>
          </p:nvGrpSpPr>
          <p:grpSpPr>
            <a:xfrm>
              <a:off x="19050" y="2343150"/>
              <a:ext cx="9122640" cy="1600201"/>
              <a:chOff x="19050" y="2343150"/>
              <a:chExt cx="9122640" cy="1600201"/>
            </a:xfrm>
            <a:grpFill/>
          </p:grpSpPr>
          <p:sp>
            <p:nvSpPr>
              <p:cNvPr id="11" name="Freeform 7"/>
              <p:cNvSpPr/>
              <p:nvPr/>
            </p:nvSpPr>
            <p:spPr bwMode="auto">
              <a:xfrm>
                <a:off x="7540625" y="2362200"/>
                <a:ext cx="1203325" cy="1547813"/>
              </a:xfrm>
              <a:custGeom>
                <a:avLst/>
                <a:gdLst/>
                <a:ahLst/>
                <a:cxnLst>
                  <a:cxn ang="0">
                    <a:pos x="327" y="419"/>
                  </a:cxn>
                  <a:cxn ang="0">
                    <a:pos x="327" y="218"/>
                  </a:cxn>
                  <a:cxn ang="0">
                    <a:pos x="187" y="218"/>
                  </a:cxn>
                  <a:cxn ang="0">
                    <a:pos x="187" y="121"/>
                  </a:cxn>
                  <a:cxn ang="0">
                    <a:pos x="136" y="121"/>
                  </a:cxn>
                  <a:cxn ang="0">
                    <a:pos x="136" y="0"/>
                  </a:cxn>
                  <a:cxn ang="0">
                    <a:pos x="64" y="0"/>
                  </a:cxn>
                  <a:cxn ang="0">
                    <a:pos x="64" y="128"/>
                  </a:cxn>
                  <a:cxn ang="0">
                    <a:pos x="7" y="128"/>
                  </a:cxn>
                  <a:cxn ang="0">
                    <a:pos x="7" y="279"/>
                  </a:cxn>
                  <a:cxn ang="0">
                    <a:pos x="0" y="419"/>
                  </a:cxn>
                  <a:cxn ang="0">
                    <a:pos x="327" y="419"/>
                  </a:cxn>
                </a:cxnLst>
                <a:rect l="0" t="0" r="r" b="b"/>
                <a:pathLst>
                  <a:path w="327" h="419">
                    <a:moveTo>
                      <a:pt x="327" y="419"/>
                    </a:moveTo>
                    <a:cubicBezTo>
                      <a:pt x="327" y="218"/>
                      <a:pt x="327" y="218"/>
                      <a:pt x="327" y="218"/>
                    </a:cubicBezTo>
                    <a:cubicBezTo>
                      <a:pt x="327" y="222"/>
                      <a:pt x="187" y="218"/>
                      <a:pt x="187" y="218"/>
                    </a:cubicBezTo>
                    <a:cubicBezTo>
                      <a:pt x="187" y="121"/>
                      <a:pt x="187" y="121"/>
                      <a:pt x="187" y="121"/>
                    </a:cubicBezTo>
                    <a:cubicBezTo>
                      <a:pt x="136" y="121"/>
                      <a:pt x="136" y="121"/>
                      <a:pt x="136" y="121"/>
                    </a:cubicBezTo>
                    <a:cubicBezTo>
                      <a:pt x="136" y="0"/>
                      <a:pt x="136" y="0"/>
                      <a:pt x="136" y="0"/>
                    </a:cubicBezTo>
                    <a:cubicBezTo>
                      <a:pt x="64" y="0"/>
                      <a:pt x="64" y="0"/>
                      <a:pt x="64" y="0"/>
                    </a:cubicBezTo>
                    <a:cubicBezTo>
                      <a:pt x="64" y="128"/>
                      <a:pt x="64" y="128"/>
                      <a:pt x="64" y="128"/>
                    </a:cubicBezTo>
                    <a:cubicBezTo>
                      <a:pt x="7" y="128"/>
                      <a:pt x="7" y="128"/>
                      <a:pt x="7" y="128"/>
                    </a:cubicBezTo>
                    <a:cubicBezTo>
                      <a:pt x="7" y="279"/>
                      <a:pt x="7" y="279"/>
                      <a:pt x="7" y="279"/>
                    </a:cubicBezTo>
                    <a:cubicBezTo>
                      <a:pt x="7" y="274"/>
                      <a:pt x="2" y="372"/>
                      <a:pt x="0" y="419"/>
                    </a:cubicBezTo>
                    <a:lnTo>
                      <a:pt x="327" y="419"/>
                    </a:lnTo>
                    <a:close/>
                  </a:path>
                </a:pathLst>
              </a:custGeom>
              <a:grpFill/>
              <a:ln w="9525">
                <a:noFill/>
                <a:round/>
              </a:ln>
            </p:spPr>
            <p:txBody>
              <a:bodyPr vert="horz" wrap="square" lIns="91440" tIns="45720" rIns="91440" bIns="45720" numCol="1" anchor="t" anchorCtr="0" compatLnSpc="1"/>
              <a:lstStyle/>
              <a:p>
                <a:endParaRPr lang="en-US"/>
              </a:p>
            </p:txBody>
          </p:sp>
          <p:grpSp>
            <p:nvGrpSpPr>
              <p:cNvPr id="12" name="Group 11"/>
              <p:cNvGrpSpPr/>
              <p:nvPr/>
            </p:nvGrpSpPr>
            <p:grpSpPr>
              <a:xfrm>
                <a:off x="19050" y="2343150"/>
                <a:ext cx="9122640" cy="1600201"/>
                <a:chOff x="19050" y="2343150"/>
                <a:chExt cx="9122640" cy="1600201"/>
              </a:xfrm>
              <a:grpFill/>
            </p:grpSpPr>
            <p:sp>
              <p:nvSpPr>
                <p:cNvPr id="13" name="Freeform 5"/>
                <p:cNvSpPr/>
                <p:nvPr/>
              </p:nvSpPr>
              <p:spPr bwMode="auto">
                <a:xfrm>
                  <a:off x="5934075" y="2343150"/>
                  <a:ext cx="1827213" cy="1566863"/>
                </a:xfrm>
                <a:custGeom>
                  <a:avLst/>
                  <a:gdLst/>
                  <a:ahLst/>
                  <a:cxnLst>
                    <a:cxn ang="0">
                      <a:pos x="288" y="424"/>
                    </a:cxn>
                    <a:cxn ang="0">
                      <a:pos x="360" y="352"/>
                    </a:cxn>
                    <a:cxn ang="0">
                      <a:pos x="452" y="260"/>
                    </a:cxn>
                    <a:cxn ang="0">
                      <a:pos x="452" y="135"/>
                    </a:cxn>
                    <a:cxn ang="0">
                      <a:pos x="497" y="135"/>
                    </a:cxn>
                    <a:cxn ang="0">
                      <a:pos x="497" y="106"/>
                    </a:cxn>
                    <a:cxn ang="0">
                      <a:pos x="450" y="106"/>
                    </a:cxn>
                    <a:cxn ang="0">
                      <a:pos x="450" y="18"/>
                    </a:cxn>
                    <a:cxn ang="0">
                      <a:pos x="432" y="18"/>
                    </a:cxn>
                    <a:cxn ang="0">
                      <a:pos x="432" y="0"/>
                    </a:cxn>
                    <a:cxn ang="0">
                      <a:pos x="374" y="0"/>
                    </a:cxn>
                    <a:cxn ang="0">
                      <a:pos x="374" y="18"/>
                    </a:cxn>
                    <a:cxn ang="0">
                      <a:pos x="351" y="18"/>
                    </a:cxn>
                    <a:cxn ang="0">
                      <a:pos x="351" y="110"/>
                    </a:cxn>
                    <a:cxn ang="0">
                      <a:pos x="282" y="180"/>
                    </a:cxn>
                    <a:cxn ang="0">
                      <a:pos x="259" y="180"/>
                    </a:cxn>
                    <a:cxn ang="0">
                      <a:pos x="259" y="128"/>
                    </a:cxn>
                    <a:cxn ang="0">
                      <a:pos x="238" y="128"/>
                    </a:cxn>
                    <a:cxn ang="0">
                      <a:pos x="238" y="107"/>
                    </a:cxn>
                    <a:cxn ang="0">
                      <a:pos x="201" y="107"/>
                    </a:cxn>
                    <a:cxn ang="0">
                      <a:pos x="201" y="128"/>
                    </a:cxn>
                    <a:cxn ang="0">
                      <a:pos x="189" y="128"/>
                    </a:cxn>
                    <a:cxn ang="0">
                      <a:pos x="189" y="205"/>
                    </a:cxn>
                    <a:cxn ang="0">
                      <a:pos x="151" y="205"/>
                    </a:cxn>
                    <a:cxn ang="0">
                      <a:pos x="151" y="32"/>
                    </a:cxn>
                    <a:cxn ang="0">
                      <a:pos x="122" y="32"/>
                    </a:cxn>
                    <a:cxn ang="0">
                      <a:pos x="122" y="234"/>
                    </a:cxn>
                    <a:cxn ang="0">
                      <a:pos x="102" y="234"/>
                    </a:cxn>
                    <a:cxn ang="0">
                      <a:pos x="102" y="105"/>
                    </a:cxn>
                    <a:cxn ang="0">
                      <a:pos x="88" y="105"/>
                    </a:cxn>
                    <a:cxn ang="0">
                      <a:pos x="88" y="83"/>
                    </a:cxn>
                    <a:cxn ang="0">
                      <a:pos x="15" y="83"/>
                    </a:cxn>
                    <a:cxn ang="0">
                      <a:pos x="15" y="106"/>
                    </a:cxn>
                    <a:cxn ang="0">
                      <a:pos x="0" y="106"/>
                    </a:cxn>
                    <a:cxn ang="0">
                      <a:pos x="0" y="166"/>
                    </a:cxn>
                    <a:cxn ang="0">
                      <a:pos x="35" y="424"/>
                    </a:cxn>
                    <a:cxn ang="0">
                      <a:pos x="288" y="424"/>
                    </a:cxn>
                  </a:cxnLst>
                  <a:rect l="0" t="0" r="r" b="b"/>
                  <a:pathLst>
                    <a:path w="497" h="424">
                      <a:moveTo>
                        <a:pt x="288" y="424"/>
                      </a:moveTo>
                      <a:cubicBezTo>
                        <a:pt x="360" y="352"/>
                        <a:pt x="360" y="352"/>
                        <a:pt x="360" y="352"/>
                      </a:cubicBezTo>
                      <a:cubicBezTo>
                        <a:pt x="452" y="260"/>
                        <a:pt x="452" y="260"/>
                        <a:pt x="452" y="260"/>
                      </a:cubicBezTo>
                      <a:cubicBezTo>
                        <a:pt x="452" y="135"/>
                        <a:pt x="452" y="135"/>
                        <a:pt x="452" y="135"/>
                      </a:cubicBezTo>
                      <a:cubicBezTo>
                        <a:pt x="497" y="135"/>
                        <a:pt x="497" y="135"/>
                        <a:pt x="497" y="135"/>
                      </a:cubicBezTo>
                      <a:cubicBezTo>
                        <a:pt x="497" y="106"/>
                        <a:pt x="497" y="106"/>
                        <a:pt x="497" y="106"/>
                      </a:cubicBezTo>
                      <a:cubicBezTo>
                        <a:pt x="450" y="106"/>
                        <a:pt x="450" y="106"/>
                        <a:pt x="450" y="106"/>
                      </a:cubicBezTo>
                      <a:cubicBezTo>
                        <a:pt x="450" y="18"/>
                        <a:pt x="450" y="18"/>
                        <a:pt x="450" y="18"/>
                      </a:cubicBezTo>
                      <a:cubicBezTo>
                        <a:pt x="432" y="18"/>
                        <a:pt x="432" y="18"/>
                        <a:pt x="432" y="18"/>
                      </a:cubicBezTo>
                      <a:cubicBezTo>
                        <a:pt x="432" y="0"/>
                        <a:pt x="432" y="0"/>
                        <a:pt x="432" y="0"/>
                      </a:cubicBezTo>
                      <a:cubicBezTo>
                        <a:pt x="374" y="0"/>
                        <a:pt x="374" y="0"/>
                        <a:pt x="374" y="0"/>
                      </a:cubicBezTo>
                      <a:cubicBezTo>
                        <a:pt x="374" y="18"/>
                        <a:pt x="374" y="18"/>
                        <a:pt x="374" y="18"/>
                      </a:cubicBezTo>
                      <a:cubicBezTo>
                        <a:pt x="351" y="18"/>
                        <a:pt x="351" y="18"/>
                        <a:pt x="351" y="18"/>
                      </a:cubicBezTo>
                      <a:cubicBezTo>
                        <a:pt x="351" y="110"/>
                        <a:pt x="351" y="110"/>
                        <a:pt x="351" y="110"/>
                      </a:cubicBezTo>
                      <a:cubicBezTo>
                        <a:pt x="282" y="180"/>
                        <a:pt x="282" y="180"/>
                        <a:pt x="282" y="180"/>
                      </a:cubicBezTo>
                      <a:cubicBezTo>
                        <a:pt x="259" y="180"/>
                        <a:pt x="259" y="180"/>
                        <a:pt x="259" y="180"/>
                      </a:cubicBezTo>
                      <a:cubicBezTo>
                        <a:pt x="259" y="128"/>
                        <a:pt x="259" y="128"/>
                        <a:pt x="259" y="128"/>
                      </a:cubicBezTo>
                      <a:cubicBezTo>
                        <a:pt x="238" y="128"/>
                        <a:pt x="238" y="128"/>
                        <a:pt x="238" y="128"/>
                      </a:cubicBezTo>
                      <a:cubicBezTo>
                        <a:pt x="238" y="107"/>
                        <a:pt x="238" y="107"/>
                        <a:pt x="238" y="107"/>
                      </a:cubicBezTo>
                      <a:cubicBezTo>
                        <a:pt x="201" y="107"/>
                        <a:pt x="201" y="107"/>
                        <a:pt x="201" y="107"/>
                      </a:cubicBezTo>
                      <a:cubicBezTo>
                        <a:pt x="201" y="128"/>
                        <a:pt x="201" y="128"/>
                        <a:pt x="201" y="128"/>
                      </a:cubicBezTo>
                      <a:cubicBezTo>
                        <a:pt x="189" y="128"/>
                        <a:pt x="189" y="128"/>
                        <a:pt x="189" y="128"/>
                      </a:cubicBezTo>
                      <a:cubicBezTo>
                        <a:pt x="189" y="205"/>
                        <a:pt x="189" y="205"/>
                        <a:pt x="189" y="205"/>
                      </a:cubicBezTo>
                      <a:cubicBezTo>
                        <a:pt x="151" y="205"/>
                        <a:pt x="151" y="205"/>
                        <a:pt x="151" y="205"/>
                      </a:cubicBezTo>
                      <a:cubicBezTo>
                        <a:pt x="151" y="205"/>
                        <a:pt x="151" y="33"/>
                        <a:pt x="151" y="32"/>
                      </a:cubicBezTo>
                      <a:cubicBezTo>
                        <a:pt x="151" y="31"/>
                        <a:pt x="122" y="32"/>
                        <a:pt x="122" y="32"/>
                      </a:cubicBezTo>
                      <a:cubicBezTo>
                        <a:pt x="122" y="234"/>
                        <a:pt x="122" y="234"/>
                        <a:pt x="122" y="234"/>
                      </a:cubicBezTo>
                      <a:cubicBezTo>
                        <a:pt x="102" y="234"/>
                        <a:pt x="102" y="234"/>
                        <a:pt x="102" y="234"/>
                      </a:cubicBezTo>
                      <a:cubicBezTo>
                        <a:pt x="102" y="105"/>
                        <a:pt x="102" y="105"/>
                        <a:pt x="102" y="105"/>
                      </a:cubicBezTo>
                      <a:cubicBezTo>
                        <a:pt x="88" y="105"/>
                        <a:pt x="88" y="105"/>
                        <a:pt x="88" y="105"/>
                      </a:cubicBezTo>
                      <a:cubicBezTo>
                        <a:pt x="88" y="83"/>
                        <a:pt x="88" y="83"/>
                        <a:pt x="88" y="83"/>
                      </a:cubicBezTo>
                      <a:cubicBezTo>
                        <a:pt x="15" y="83"/>
                        <a:pt x="15" y="83"/>
                        <a:pt x="15" y="83"/>
                      </a:cubicBezTo>
                      <a:cubicBezTo>
                        <a:pt x="15" y="106"/>
                        <a:pt x="15" y="106"/>
                        <a:pt x="15" y="106"/>
                      </a:cubicBezTo>
                      <a:cubicBezTo>
                        <a:pt x="0" y="106"/>
                        <a:pt x="0" y="106"/>
                        <a:pt x="0" y="106"/>
                      </a:cubicBezTo>
                      <a:cubicBezTo>
                        <a:pt x="0" y="166"/>
                        <a:pt x="0" y="166"/>
                        <a:pt x="0" y="166"/>
                      </a:cubicBezTo>
                      <a:cubicBezTo>
                        <a:pt x="35" y="424"/>
                        <a:pt x="35" y="424"/>
                        <a:pt x="35" y="424"/>
                      </a:cubicBezTo>
                      <a:lnTo>
                        <a:pt x="288" y="424"/>
                      </a:lnTo>
                      <a:close/>
                    </a:path>
                  </a:pathLst>
                </a:custGeom>
                <a:grpFill/>
                <a:ln w="9525">
                  <a:noFill/>
                  <a:round/>
                </a:ln>
              </p:spPr>
              <p:txBody>
                <a:bodyPr vert="horz" wrap="square" lIns="91440" tIns="45720" rIns="91440" bIns="45720" numCol="1" anchor="t" anchorCtr="0" compatLnSpc="1"/>
                <a:lstStyle/>
                <a:p>
                  <a:endParaRPr lang="en-US"/>
                </a:p>
              </p:txBody>
            </p:sp>
            <p:grpSp>
              <p:nvGrpSpPr>
                <p:cNvPr id="14" name="Group 13"/>
                <p:cNvGrpSpPr/>
                <p:nvPr/>
              </p:nvGrpSpPr>
              <p:grpSpPr>
                <a:xfrm>
                  <a:off x="19050" y="2627313"/>
                  <a:ext cx="9122640" cy="1316038"/>
                  <a:chOff x="19050" y="2627313"/>
                  <a:chExt cx="9122640" cy="1316038"/>
                </a:xfrm>
                <a:grpFill/>
              </p:grpSpPr>
              <p:sp>
                <p:nvSpPr>
                  <p:cNvPr id="15" name="Freeform 6"/>
                  <p:cNvSpPr/>
                  <p:nvPr/>
                </p:nvSpPr>
                <p:spPr bwMode="auto">
                  <a:xfrm>
                    <a:off x="5341938" y="2774950"/>
                    <a:ext cx="971550" cy="1135063"/>
                  </a:xfrm>
                  <a:custGeom>
                    <a:avLst/>
                    <a:gdLst/>
                    <a:ahLst/>
                    <a:cxnLst>
                      <a:cxn ang="0">
                        <a:pos x="612" y="715"/>
                      </a:cxn>
                      <a:cxn ang="0">
                        <a:pos x="612" y="389"/>
                      </a:cxn>
                      <a:cxn ang="0">
                        <a:pos x="533" y="389"/>
                      </a:cxn>
                      <a:cxn ang="0">
                        <a:pos x="533" y="163"/>
                      </a:cxn>
                      <a:cxn ang="0">
                        <a:pos x="484" y="163"/>
                      </a:cxn>
                      <a:cxn ang="0">
                        <a:pos x="484" y="110"/>
                      </a:cxn>
                      <a:cxn ang="0">
                        <a:pos x="285" y="110"/>
                      </a:cxn>
                      <a:cxn ang="0">
                        <a:pos x="285" y="170"/>
                      </a:cxn>
                      <a:cxn ang="0">
                        <a:pos x="220" y="170"/>
                      </a:cxn>
                      <a:cxn ang="0">
                        <a:pos x="220" y="0"/>
                      </a:cxn>
                      <a:cxn ang="0">
                        <a:pos x="109" y="0"/>
                      </a:cxn>
                      <a:cxn ang="0">
                        <a:pos x="109" y="331"/>
                      </a:cxn>
                      <a:cxn ang="0">
                        <a:pos x="0" y="331"/>
                      </a:cxn>
                      <a:cxn ang="0">
                        <a:pos x="0" y="715"/>
                      </a:cxn>
                      <a:cxn ang="0">
                        <a:pos x="612" y="715"/>
                      </a:cxn>
                    </a:cxnLst>
                    <a:rect l="0" t="0" r="r" b="b"/>
                    <a:pathLst>
                      <a:path w="612" h="715">
                        <a:moveTo>
                          <a:pt x="612" y="715"/>
                        </a:moveTo>
                        <a:lnTo>
                          <a:pt x="612" y="389"/>
                        </a:lnTo>
                        <a:lnTo>
                          <a:pt x="533" y="389"/>
                        </a:lnTo>
                        <a:lnTo>
                          <a:pt x="533" y="163"/>
                        </a:lnTo>
                        <a:lnTo>
                          <a:pt x="484" y="163"/>
                        </a:lnTo>
                        <a:lnTo>
                          <a:pt x="484" y="110"/>
                        </a:lnTo>
                        <a:lnTo>
                          <a:pt x="285" y="110"/>
                        </a:lnTo>
                        <a:lnTo>
                          <a:pt x="285" y="170"/>
                        </a:lnTo>
                        <a:lnTo>
                          <a:pt x="220" y="170"/>
                        </a:lnTo>
                        <a:lnTo>
                          <a:pt x="220" y="0"/>
                        </a:lnTo>
                        <a:lnTo>
                          <a:pt x="109" y="0"/>
                        </a:lnTo>
                        <a:lnTo>
                          <a:pt x="109" y="331"/>
                        </a:lnTo>
                        <a:lnTo>
                          <a:pt x="0" y="331"/>
                        </a:lnTo>
                        <a:lnTo>
                          <a:pt x="0" y="715"/>
                        </a:lnTo>
                        <a:lnTo>
                          <a:pt x="612" y="715"/>
                        </a:lnTo>
                        <a:close/>
                      </a:path>
                    </a:pathLst>
                  </a:custGeom>
                  <a:grpFill/>
                  <a:ln w="9525">
                    <a:noFill/>
                    <a:round/>
                  </a:ln>
                </p:spPr>
                <p:txBody>
                  <a:bodyPr vert="horz" wrap="square" lIns="91440" tIns="45720" rIns="91440" bIns="45720" numCol="1" anchor="t" anchorCtr="0" compatLnSpc="1"/>
                  <a:lstStyle/>
                  <a:p>
                    <a:endParaRPr lang="en-US"/>
                  </a:p>
                </p:txBody>
              </p:sp>
              <p:sp>
                <p:nvSpPr>
                  <p:cNvPr id="16" name="Rectangle 9"/>
                  <p:cNvSpPr>
                    <a:spLocks noChangeArrowheads="1"/>
                  </p:cNvSpPr>
                  <p:nvPr/>
                </p:nvSpPr>
                <p:spPr bwMode="auto">
                  <a:xfrm>
                    <a:off x="5375275" y="335280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7" name="Rectangle 10"/>
                  <p:cNvSpPr>
                    <a:spLocks noChangeArrowheads="1"/>
                  </p:cNvSpPr>
                  <p:nvPr/>
                </p:nvSpPr>
                <p:spPr bwMode="auto">
                  <a:xfrm>
                    <a:off x="5567363" y="2797175"/>
                    <a:ext cx="65088" cy="12700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8" name="Rectangle 11"/>
                  <p:cNvSpPr>
                    <a:spLocks noChangeArrowheads="1"/>
                  </p:cNvSpPr>
                  <p:nvPr/>
                </p:nvSpPr>
                <p:spPr bwMode="auto">
                  <a:xfrm>
                    <a:off x="5562600" y="2952750"/>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9" name="Rectangle 12"/>
                  <p:cNvSpPr>
                    <a:spLocks noChangeArrowheads="1"/>
                  </p:cNvSpPr>
                  <p:nvPr/>
                </p:nvSpPr>
                <p:spPr bwMode="auto">
                  <a:xfrm>
                    <a:off x="5567363" y="3111500"/>
                    <a:ext cx="65088"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0" name="Rectangle 14"/>
                  <p:cNvSpPr>
                    <a:spLocks noChangeArrowheads="1"/>
                  </p:cNvSpPr>
                  <p:nvPr/>
                </p:nvSpPr>
                <p:spPr bwMode="auto">
                  <a:xfrm>
                    <a:off x="6400800" y="2643188"/>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1" name="Rectangle 15"/>
                  <p:cNvSpPr>
                    <a:spLocks noChangeArrowheads="1"/>
                  </p:cNvSpPr>
                  <p:nvPr/>
                </p:nvSpPr>
                <p:spPr bwMode="auto">
                  <a:xfrm>
                    <a:off x="6405563" y="2805113"/>
                    <a:ext cx="65088"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2" name="Rectangle 16"/>
                  <p:cNvSpPr>
                    <a:spLocks noChangeArrowheads="1"/>
                  </p:cNvSpPr>
                  <p:nvPr/>
                </p:nvSpPr>
                <p:spPr bwMode="auto">
                  <a:xfrm>
                    <a:off x="6405563" y="2968625"/>
                    <a:ext cx="65088"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3" name="Rectangle 17"/>
                  <p:cNvSpPr>
                    <a:spLocks noChangeArrowheads="1"/>
                  </p:cNvSpPr>
                  <p:nvPr/>
                </p:nvSpPr>
                <p:spPr bwMode="auto">
                  <a:xfrm>
                    <a:off x="6400800" y="3122613"/>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4" name="Rectangle 18"/>
                  <p:cNvSpPr>
                    <a:spLocks noChangeArrowheads="1"/>
                  </p:cNvSpPr>
                  <p:nvPr/>
                </p:nvSpPr>
                <p:spPr bwMode="auto">
                  <a:xfrm>
                    <a:off x="6405563" y="3286125"/>
                    <a:ext cx="65088"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5" name="Rectangle 19"/>
                  <p:cNvSpPr>
                    <a:spLocks noChangeArrowheads="1"/>
                  </p:cNvSpPr>
                  <p:nvPr/>
                </p:nvSpPr>
                <p:spPr bwMode="auto">
                  <a:xfrm>
                    <a:off x="5500688" y="3348038"/>
                    <a:ext cx="66675"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6" name="Rectangle 20"/>
                  <p:cNvSpPr>
                    <a:spLocks noChangeArrowheads="1"/>
                  </p:cNvSpPr>
                  <p:nvPr/>
                </p:nvSpPr>
                <p:spPr bwMode="auto">
                  <a:xfrm>
                    <a:off x="6996113" y="2752725"/>
                    <a:ext cx="66675" cy="12700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7" name="Rectangle 21"/>
                  <p:cNvSpPr>
                    <a:spLocks noChangeArrowheads="1"/>
                  </p:cNvSpPr>
                  <p:nvPr/>
                </p:nvSpPr>
                <p:spPr bwMode="auto">
                  <a:xfrm>
                    <a:off x="7118350" y="2749550"/>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8" name="Rectangle 24"/>
                  <p:cNvSpPr>
                    <a:spLocks noChangeArrowheads="1"/>
                  </p:cNvSpPr>
                  <p:nvPr/>
                </p:nvSpPr>
                <p:spPr bwMode="auto">
                  <a:xfrm>
                    <a:off x="7813675" y="2632075"/>
                    <a:ext cx="65088"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29" name="Rectangle 25"/>
                  <p:cNvSpPr>
                    <a:spLocks noChangeArrowheads="1"/>
                  </p:cNvSpPr>
                  <p:nvPr/>
                </p:nvSpPr>
                <p:spPr bwMode="auto">
                  <a:xfrm>
                    <a:off x="7934325" y="2627313"/>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0" name="Rectangle 26"/>
                  <p:cNvSpPr>
                    <a:spLocks noChangeArrowheads="1"/>
                  </p:cNvSpPr>
                  <p:nvPr/>
                </p:nvSpPr>
                <p:spPr bwMode="auto">
                  <a:xfrm>
                    <a:off x="7604125" y="292735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1" name="Rectangle 27"/>
                  <p:cNvSpPr>
                    <a:spLocks noChangeArrowheads="1"/>
                  </p:cNvSpPr>
                  <p:nvPr/>
                </p:nvSpPr>
                <p:spPr bwMode="auto">
                  <a:xfrm>
                    <a:off x="7727950" y="2924175"/>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2" name="Rectangle 28"/>
                  <p:cNvSpPr>
                    <a:spLocks noChangeArrowheads="1"/>
                  </p:cNvSpPr>
                  <p:nvPr/>
                </p:nvSpPr>
                <p:spPr bwMode="auto">
                  <a:xfrm>
                    <a:off x="7989888" y="292735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3" name="Rectangle 29"/>
                  <p:cNvSpPr>
                    <a:spLocks noChangeArrowheads="1"/>
                  </p:cNvSpPr>
                  <p:nvPr/>
                </p:nvSpPr>
                <p:spPr bwMode="auto">
                  <a:xfrm>
                    <a:off x="8115300" y="2924175"/>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4" name="Rectangle 30"/>
                  <p:cNvSpPr>
                    <a:spLocks noChangeArrowheads="1"/>
                  </p:cNvSpPr>
                  <p:nvPr/>
                </p:nvSpPr>
                <p:spPr bwMode="auto">
                  <a:xfrm>
                    <a:off x="7604125" y="3122613"/>
                    <a:ext cx="69850" cy="12700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5" name="Rectangle 31"/>
                  <p:cNvSpPr>
                    <a:spLocks noChangeArrowheads="1"/>
                  </p:cNvSpPr>
                  <p:nvPr/>
                </p:nvSpPr>
                <p:spPr bwMode="auto">
                  <a:xfrm>
                    <a:off x="7727950" y="3119438"/>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6" name="Rectangle 32"/>
                  <p:cNvSpPr>
                    <a:spLocks noChangeArrowheads="1"/>
                  </p:cNvSpPr>
                  <p:nvPr/>
                </p:nvSpPr>
                <p:spPr bwMode="auto">
                  <a:xfrm>
                    <a:off x="7989888" y="3122613"/>
                    <a:ext cx="69850" cy="12700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7" name="Rectangle 33"/>
                  <p:cNvSpPr>
                    <a:spLocks noChangeArrowheads="1"/>
                  </p:cNvSpPr>
                  <p:nvPr/>
                </p:nvSpPr>
                <p:spPr bwMode="auto">
                  <a:xfrm>
                    <a:off x="8115300" y="3119438"/>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8" name="Rectangle 34"/>
                  <p:cNvSpPr>
                    <a:spLocks noChangeArrowheads="1"/>
                  </p:cNvSpPr>
                  <p:nvPr/>
                </p:nvSpPr>
                <p:spPr bwMode="auto">
                  <a:xfrm>
                    <a:off x="8221663" y="364490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39" name="Rectangle 35"/>
                  <p:cNvSpPr>
                    <a:spLocks noChangeArrowheads="1"/>
                  </p:cNvSpPr>
                  <p:nvPr/>
                </p:nvSpPr>
                <p:spPr bwMode="auto">
                  <a:xfrm>
                    <a:off x="8345488" y="3640138"/>
                    <a:ext cx="69850" cy="12700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0" name="Rectangle 36"/>
                  <p:cNvSpPr>
                    <a:spLocks noChangeArrowheads="1"/>
                  </p:cNvSpPr>
                  <p:nvPr/>
                </p:nvSpPr>
                <p:spPr bwMode="auto">
                  <a:xfrm>
                    <a:off x="8493125" y="364490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1" name="Rectangle 37"/>
                  <p:cNvSpPr>
                    <a:spLocks noChangeArrowheads="1"/>
                  </p:cNvSpPr>
                  <p:nvPr/>
                </p:nvSpPr>
                <p:spPr bwMode="auto">
                  <a:xfrm>
                    <a:off x="8618538" y="3640138"/>
                    <a:ext cx="66675" cy="12700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2" name="Rectangle 38"/>
                  <p:cNvSpPr>
                    <a:spLocks noChangeArrowheads="1"/>
                  </p:cNvSpPr>
                  <p:nvPr/>
                </p:nvSpPr>
                <p:spPr bwMode="auto">
                  <a:xfrm>
                    <a:off x="7246938" y="2749550"/>
                    <a:ext cx="66675"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3" name="Rectangle 39"/>
                  <p:cNvSpPr>
                    <a:spLocks noChangeArrowheads="1"/>
                  </p:cNvSpPr>
                  <p:nvPr/>
                </p:nvSpPr>
                <p:spPr bwMode="auto">
                  <a:xfrm>
                    <a:off x="6716713" y="3403600"/>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4" name="Rectangle 40"/>
                  <p:cNvSpPr>
                    <a:spLocks noChangeArrowheads="1"/>
                  </p:cNvSpPr>
                  <p:nvPr/>
                </p:nvSpPr>
                <p:spPr bwMode="auto">
                  <a:xfrm>
                    <a:off x="6842125" y="3400425"/>
                    <a:ext cx="66675"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5" name="Rectangle 41"/>
                  <p:cNvSpPr>
                    <a:spLocks noChangeArrowheads="1"/>
                  </p:cNvSpPr>
                  <p:nvPr/>
                </p:nvSpPr>
                <p:spPr bwMode="auto">
                  <a:xfrm>
                    <a:off x="6967538" y="3400425"/>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6" name="Rectangle 42"/>
                  <p:cNvSpPr>
                    <a:spLocks noChangeArrowheads="1"/>
                  </p:cNvSpPr>
                  <p:nvPr/>
                </p:nvSpPr>
                <p:spPr bwMode="auto">
                  <a:xfrm>
                    <a:off x="7110413" y="3403600"/>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7" name="Rectangle 43"/>
                  <p:cNvSpPr>
                    <a:spLocks noChangeArrowheads="1"/>
                  </p:cNvSpPr>
                  <p:nvPr/>
                </p:nvSpPr>
                <p:spPr bwMode="auto">
                  <a:xfrm>
                    <a:off x="7235825" y="3400425"/>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8" name="Rectangle 44"/>
                  <p:cNvSpPr>
                    <a:spLocks noChangeArrowheads="1"/>
                  </p:cNvSpPr>
                  <p:nvPr/>
                </p:nvSpPr>
                <p:spPr bwMode="auto">
                  <a:xfrm>
                    <a:off x="7361238" y="3400425"/>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49" name="Rectangle 45"/>
                  <p:cNvSpPr>
                    <a:spLocks noChangeArrowheads="1"/>
                  </p:cNvSpPr>
                  <p:nvPr/>
                </p:nvSpPr>
                <p:spPr bwMode="auto">
                  <a:xfrm>
                    <a:off x="7507288" y="3403600"/>
                    <a:ext cx="66675"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0" name="Rectangle 46"/>
                  <p:cNvSpPr>
                    <a:spLocks noChangeArrowheads="1"/>
                  </p:cNvSpPr>
                  <p:nvPr/>
                </p:nvSpPr>
                <p:spPr bwMode="auto">
                  <a:xfrm>
                    <a:off x="7629525" y="3400425"/>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1" name="Rectangle 47"/>
                  <p:cNvSpPr>
                    <a:spLocks noChangeArrowheads="1"/>
                  </p:cNvSpPr>
                  <p:nvPr/>
                </p:nvSpPr>
                <p:spPr bwMode="auto">
                  <a:xfrm>
                    <a:off x="7758113" y="3400425"/>
                    <a:ext cx="66675"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2" name="Rectangle 48"/>
                  <p:cNvSpPr>
                    <a:spLocks noChangeArrowheads="1"/>
                  </p:cNvSpPr>
                  <p:nvPr/>
                </p:nvSpPr>
                <p:spPr bwMode="auto">
                  <a:xfrm>
                    <a:off x="7872413" y="3400425"/>
                    <a:ext cx="193675"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3" name="Rectangle 49"/>
                  <p:cNvSpPr>
                    <a:spLocks noChangeArrowheads="1"/>
                  </p:cNvSpPr>
                  <p:nvPr/>
                </p:nvSpPr>
                <p:spPr bwMode="auto">
                  <a:xfrm>
                    <a:off x="8216900" y="3282950"/>
                    <a:ext cx="48260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4" name="Rectangle 50"/>
                  <p:cNvSpPr>
                    <a:spLocks noChangeArrowheads="1"/>
                  </p:cNvSpPr>
                  <p:nvPr/>
                </p:nvSpPr>
                <p:spPr bwMode="auto">
                  <a:xfrm>
                    <a:off x="8216900" y="3459163"/>
                    <a:ext cx="48260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5" name="Rectangle 51"/>
                  <p:cNvSpPr>
                    <a:spLocks noChangeArrowheads="1"/>
                  </p:cNvSpPr>
                  <p:nvPr/>
                </p:nvSpPr>
                <p:spPr bwMode="auto">
                  <a:xfrm>
                    <a:off x="7872413" y="3589338"/>
                    <a:ext cx="193675"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6" name="Rectangle 52"/>
                  <p:cNvSpPr>
                    <a:spLocks noChangeArrowheads="1"/>
                  </p:cNvSpPr>
                  <p:nvPr/>
                </p:nvSpPr>
                <p:spPr bwMode="auto">
                  <a:xfrm>
                    <a:off x="6716713" y="3592513"/>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7" name="Rectangle 53"/>
                  <p:cNvSpPr>
                    <a:spLocks noChangeArrowheads="1"/>
                  </p:cNvSpPr>
                  <p:nvPr/>
                </p:nvSpPr>
                <p:spPr bwMode="auto">
                  <a:xfrm>
                    <a:off x="6842125" y="3589338"/>
                    <a:ext cx="66675"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8" name="Rectangle 54"/>
                  <p:cNvSpPr>
                    <a:spLocks noChangeArrowheads="1"/>
                  </p:cNvSpPr>
                  <p:nvPr/>
                </p:nvSpPr>
                <p:spPr bwMode="auto">
                  <a:xfrm>
                    <a:off x="6967538" y="3589338"/>
                    <a:ext cx="69850"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59" name="Rectangle 55"/>
                  <p:cNvSpPr>
                    <a:spLocks noChangeArrowheads="1"/>
                  </p:cNvSpPr>
                  <p:nvPr/>
                </p:nvSpPr>
                <p:spPr bwMode="auto">
                  <a:xfrm>
                    <a:off x="7110413" y="3592513"/>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0" name="Rectangle 56"/>
                  <p:cNvSpPr>
                    <a:spLocks noChangeArrowheads="1"/>
                  </p:cNvSpPr>
                  <p:nvPr/>
                </p:nvSpPr>
                <p:spPr bwMode="auto">
                  <a:xfrm>
                    <a:off x="7235825" y="3589338"/>
                    <a:ext cx="69850"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1" name="Rectangle 57"/>
                  <p:cNvSpPr>
                    <a:spLocks noChangeArrowheads="1"/>
                  </p:cNvSpPr>
                  <p:nvPr/>
                </p:nvSpPr>
                <p:spPr bwMode="auto">
                  <a:xfrm>
                    <a:off x="7361238" y="3589338"/>
                    <a:ext cx="69850"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2" name="Rectangle 58"/>
                  <p:cNvSpPr>
                    <a:spLocks noChangeArrowheads="1"/>
                  </p:cNvSpPr>
                  <p:nvPr/>
                </p:nvSpPr>
                <p:spPr bwMode="auto">
                  <a:xfrm>
                    <a:off x="7507288" y="3592513"/>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3" name="Rectangle 59"/>
                  <p:cNvSpPr>
                    <a:spLocks noChangeArrowheads="1"/>
                  </p:cNvSpPr>
                  <p:nvPr/>
                </p:nvSpPr>
                <p:spPr bwMode="auto">
                  <a:xfrm>
                    <a:off x="7629525" y="3589338"/>
                    <a:ext cx="69850"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4" name="Rectangle 60"/>
                  <p:cNvSpPr>
                    <a:spLocks noChangeArrowheads="1"/>
                  </p:cNvSpPr>
                  <p:nvPr/>
                </p:nvSpPr>
                <p:spPr bwMode="auto">
                  <a:xfrm>
                    <a:off x="7758113" y="3589338"/>
                    <a:ext cx="66675"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5" name="Rectangle 61"/>
                  <p:cNvSpPr>
                    <a:spLocks noChangeArrowheads="1"/>
                  </p:cNvSpPr>
                  <p:nvPr/>
                </p:nvSpPr>
                <p:spPr bwMode="auto">
                  <a:xfrm>
                    <a:off x="6996113" y="2994025"/>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6" name="Rectangle 62"/>
                  <p:cNvSpPr>
                    <a:spLocks noChangeArrowheads="1"/>
                  </p:cNvSpPr>
                  <p:nvPr/>
                </p:nvSpPr>
                <p:spPr bwMode="auto">
                  <a:xfrm>
                    <a:off x="7118350" y="299085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7" name="Rectangle 63"/>
                  <p:cNvSpPr>
                    <a:spLocks noChangeArrowheads="1"/>
                  </p:cNvSpPr>
                  <p:nvPr/>
                </p:nvSpPr>
                <p:spPr bwMode="auto">
                  <a:xfrm>
                    <a:off x="7246938" y="2990850"/>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8" name="Rectangle 64"/>
                  <p:cNvSpPr>
                    <a:spLocks noChangeArrowheads="1"/>
                  </p:cNvSpPr>
                  <p:nvPr/>
                </p:nvSpPr>
                <p:spPr bwMode="auto">
                  <a:xfrm>
                    <a:off x="5610225" y="335280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69" name="Rectangle 65"/>
                  <p:cNvSpPr>
                    <a:spLocks noChangeArrowheads="1"/>
                  </p:cNvSpPr>
                  <p:nvPr/>
                </p:nvSpPr>
                <p:spPr bwMode="auto">
                  <a:xfrm>
                    <a:off x="5735638" y="3348038"/>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0" name="Rectangle 66"/>
                  <p:cNvSpPr>
                    <a:spLocks noChangeArrowheads="1"/>
                  </p:cNvSpPr>
                  <p:nvPr/>
                </p:nvSpPr>
                <p:spPr bwMode="auto">
                  <a:xfrm>
                    <a:off x="5842000" y="3352800"/>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1" name="Rectangle 67"/>
                  <p:cNvSpPr>
                    <a:spLocks noChangeArrowheads="1"/>
                  </p:cNvSpPr>
                  <p:nvPr/>
                </p:nvSpPr>
                <p:spPr bwMode="auto">
                  <a:xfrm>
                    <a:off x="5967413" y="3348038"/>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2" name="Rectangle 68"/>
                  <p:cNvSpPr>
                    <a:spLocks noChangeArrowheads="1"/>
                  </p:cNvSpPr>
                  <p:nvPr/>
                </p:nvSpPr>
                <p:spPr bwMode="auto">
                  <a:xfrm>
                    <a:off x="6076950" y="3348038"/>
                    <a:ext cx="69850" cy="13017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3" name="Rectangle 69"/>
                  <p:cNvSpPr>
                    <a:spLocks noChangeArrowheads="1"/>
                  </p:cNvSpPr>
                  <p:nvPr/>
                </p:nvSpPr>
                <p:spPr bwMode="auto">
                  <a:xfrm>
                    <a:off x="5794375" y="3105150"/>
                    <a:ext cx="2984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4" name="Rectangle 70"/>
                  <p:cNvSpPr>
                    <a:spLocks noChangeArrowheads="1"/>
                  </p:cNvSpPr>
                  <p:nvPr/>
                </p:nvSpPr>
                <p:spPr bwMode="auto">
                  <a:xfrm>
                    <a:off x="6992938" y="3171825"/>
                    <a:ext cx="331788" cy="1285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5" name="Rectangle 71"/>
                  <p:cNvSpPr>
                    <a:spLocks noChangeArrowheads="1"/>
                  </p:cNvSpPr>
                  <p:nvPr/>
                </p:nvSpPr>
                <p:spPr bwMode="auto">
                  <a:xfrm>
                    <a:off x="5375275" y="3567113"/>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6" name="Rectangle 72"/>
                  <p:cNvSpPr>
                    <a:spLocks noChangeArrowheads="1"/>
                  </p:cNvSpPr>
                  <p:nvPr/>
                </p:nvSpPr>
                <p:spPr bwMode="auto">
                  <a:xfrm>
                    <a:off x="5500688" y="3563938"/>
                    <a:ext cx="66675"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7" name="Rectangle 73"/>
                  <p:cNvSpPr>
                    <a:spLocks noChangeArrowheads="1"/>
                  </p:cNvSpPr>
                  <p:nvPr/>
                </p:nvSpPr>
                <p:spPr bwMode="auto">
                  <a:xfrm>
                    <a:off x="5610225" y="3567113"/>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8" name="Rectangle 74"/>
                  <p:cNvSpPr>
                    <a:spLocks noChangeArrowheads="1"/>
                  </p:cNvSpPr>
                  <p:nvPr/>
                </p:nvSpPr>
                <p:spPr bwMode="auto">
                  <a:xfrm>
                    <a:off x="5735638" y="3563938"/>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79" name="Rectangle 75"/>
                  <p:cNvSpPr>
                    <a:spLocks noChangeArrowheads="1"/>
                  </p:cNvSpPr>
                  <p:nvPr/>
                </p:nvSpPr>
                <p:spPr bwMode="auto">
                  <a:xfrm>
                    <a:off x="5842000" y="3567113"/>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80" name="Rectangle 76"/>
                  <p:cNvSpPr>
                    <a:spLocks noChangeArrowheads="1"/>
                  </p:cNvSpPr>
                  <p:nvPr/>
                </p:nvSpPr>
                <p:spPr bwMode="auto">
                  <a:xfrm>
                    <a:off x="5967413" y="3563938"/>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81" name="Rectangle 77"/>
                  <p:cNvSpPr>
                    <a:spLocks noChangeArrowheads="1"/>
                  </p:cNvSpPr>
                  <p:nvPr/>
                </p:nvSpPr>
                <p:spPr bwMode="auto">
                  <a:xfrm>
                    <a:off x="6076950" y="3563938"/>
                    <a:ext cx="69850" cy="1254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82" name="Rectangle 78"/>
                  <p:cNvSpPr>
                    <a:spLocks noChangeArrowheads="1"/>
                  </p:cNvSpPr>
                  <p:nvPr/>
                </p:nvSpPr>
                <p:spPr bwMode="auto">
                  <a:xfrm>
                    <a:off x="6224588" y="3670300"/>
                    <a:ext cx="22225" cy="2397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83" name="Oval 79"/>
                  <p:cNvSpPr>
                    <a:spLocks noChangeArrowheads="1"/>
                  </p:cNvSpPr>
                  <p:nvPr/>
                </p:nvSpPr>
                <p:spPr bwMode="auto">
                  <a:xfrm>
                    <a:off x="6107113" y="3448050"/>
                    <a:ext cx="249238" cy="252413"/>
                  </a:xfrm>
                  <a:prstGeom prst="ellipse">
                    <a:avLst/>
                  </a:prstGeom>
                  <a:grpFill/>
                  <a:ln w="9525">
                    <a:noFill/>
                    <a:round/>
                  </a:ln>
                </p:spPr>
                <p:txBody>
                  <a:bodyPr vert="horz" wrap="square" lIns="91440" tIns="45720" rIns="91440" bIns="45720" numCol="1" anchor="t" anchorCtr="0" compatLnSpc="1"/>
                  <a:lstStyle/>
                  <a:p>
                    <a:endParaRPr lang="en-US"/>
                  </a:p>
                </p:txBody>
              </p:sp>
              <p:sp>
                <p:nvSpPr>
                  <p:cNvPr id="84" name="Oval 80"/>
                  <p:cNvSpPr>
                    <a:spLocks noChangeArrowheads="1"/>
                  </p:cNvSpPr>
                  <p:nvPr/>
                </p:nvSpPr>
                <p:spPr bwMode="auto">
                  <a:xfrm>
                    <a:off x="6743700" y="3448050"/>
                    <a:ext cx="249238" cy="252413"/>
                  </a:xfrm>
                  <a:prstGeom prst="ellipse">
                    <a:avLst/>
                  </a:prstGeom>
                  <a:grpFill/>
                  <a:ln w="9525">
                    <a:noFill/>
                    <a:round/>
                  </a:ln>
                </p:spPr>
                <p:txBody>
                  <a:bodyPr vert="horz" wrap="square" lIns="91440" tIns="45720" rIns="91440" bIns="45720" numCol="1" anchor="t" anchorCtr="0" compatLnSpc="1"/>
                  <a:lstStyle/>
                  <a:p>
                    <a:endParaRPr lang="en-US"/>
                  </a:p>
                </p:txBody>
              </p:sp>
              <p:sp>
                <p:nvSpPr>
                  <p:cNvPr id="85" name="Rectangle 81"/>
                  <p:cNvSpPr>
                    <a:spLocks noChangeArrowheads="1"/>
                  </p:cNvSpPr>
                  <p:nvPr/>
                </p:nvSpPr>
                <p:spPr bwMode="auto">
                  <a:xfrm>
                    <a:off x="6861175" y="3670300"/>
                    <a:ext cx="22225" cy="2397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86" name="Oval 82"/>
                  <p:cNvSpPr>
                    <a:spLocks noChangeArrowheads="1"/>
                  </p:cNvSpPr>
                  <p:nvPr/>
                </p:nvSpPr>
                <p:spPr bwMode="auto">
                  <a:xfrm>
                    <a:off x="6743700" y="3448050"/>
                    <a:ext cx="249238" cy="252413"/>
                  </a:xfrm>
                  <a:prstGeom prst="ellipse">
                    <a:avLst/>
                  </a:prstGeom>
                  <a:grpFill/>
                  <a:ln w="9525">
                    <a:noFill/>
                    <a:round/>
                  </a:ln>
                </p:spPr>
                <p:txBody>
                  <a:bodyPr vert="horz" wrap="square" lIns="91440" tIns="45720" rIns="91440" bIns="45720" numCol="1" anchor="t" anchorCtr="0" compatLnSpc="1"/>
                  <a:lstStyle/>
                  <a:p>
                    <a:endParaRPr lang="en-US"/>
                  </a:p>
                </p:txBody>
              </p:sp>
              <p:sp>
                <p:nvSpPr>
                  <p:cNvPr id="87" name="Freeform 83"/>
                  <p:cNvSpPr/>
                  <p:nvPr/>
                </p:nvSpPr>
                <p:spPr bwMode="auto">
                  <a:xfrm>
                    <a:off x="6743700" y="3448050"/>
                    <a:ext cx="128588" cy="252413"/>
                  </a:xfrm>
                  <a:custGeom>
                    <a:avLst/>
                    <a:gdLst/>
                    <a:ahLst/>
                    <a:cxnLst>
                      <a:cxn ang="0">
                        <a:pos x="35" y="1"/>
                      </a:cxn>
                      <a:cxn ang="0">
                        <a:pos x="34" y="0"/>
                      </a:cxn>
                      <a:cxn ang="0">
                        <a:pos x="0" y="34"/>
                      </a:cxn>
                      <a:cxn ang="0">
                        <a:pos x="34" y="68"/>
                      </a:cxn>
                      <a:cxn ang="0">
                        <a:pos x="35" y="67"/>
                      </a:cxn>
                      <a:cxn ang="0">
                        <a:pos x="35" y="1"/>
                      </a:cxn>
                    </a:cxnLst>
                    <a:rect l="0" t="0" r="r" b="b"/>
                    <a:pathLst>
                      <a:path w="35" h="68">
                        <a:moveTo>
                          <a:pt x="35" y="1"/>
                        </a:moveTo>
                        <a:cubicBezTo>
                          <a:pt x="34" y="1"/>
                          <a:pt x="34" y="0"/>
                          <a:pt x="34" y="0"/>
                        </a:cubicBezTo>
                        <a:cubicBezTo>
                          <a:pt x="15" y="0"/>
                          <a:pt x="0" y="15"/>
                          <a:pt x="0" y="34"/>
                        </a:cubicBezTo>
                        <a:cubicBezTo>
                          <a:pt x="0" y="53"/>
                          <a:pt x="15" y="68"/>
                          <a:pt x="34" y="68"/>
                        </a:cubicBezTo>
                        <a:cubicBezTo>
                          <a:pt x="34" y="68"/>
                          <a:pt x="34" y="68"/>
                          <a:pt x="35" y="67"/>
                        </a:cubicBezTo>
                        <a:lnTo>
                          <a:pt x="35" y="1"/>
                        </a:lnTo>
                        <a:close/>
                      </a:path>
                    </a:pathLst>
                  </a:custGeom>
                  <a:grpFill/>
                  <a:ln w="9525">
                    <a:noFill/>
                    <a:round/>
                  </a:ln>
                </p:spPr>
                <p:txBody>
                  <a:bodyPr vert="horz" wrap="square" lIns="91440" tIns="45720" rIns="91440" bIns="45720" numCol="1" anchor="t" anchorCtr="0" compatLnSpc="1"/>
                  <a:lstStyle/>
                  <a:p>
                    <a:endParaRPr lang="en-US"/>
                  </a:p>
                </p:txBody>
              </p:sp>
              <p:sp>
                <p:nvSpPr>
                  <p:cNvPr id="88" name="Rectangle 84"/>
                  <p:cNvSpPr>
                    <a:spLocks noChangeArrowheads="1"/>
                  </p:cNvSpPr>
                  <p:nvPr/>
                </p:nvSpPr>
                <p:spPr bwMode="auto">
                  <a:xfrm>
                    <a:off x="6518275" y="3670300"/>
                    <a:ext cx="22225" cy="2397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89" name="Oval 85"/>
                  <p:cNvSpPr>
                    <a:spLocks noChangeArrowheads="1"/>
                  </p:cNvSpPr>
                  <p:nvPr/>
                </p:nvSpPr>
                <p:spPr bwMode="auto">
                  <a:xfrm>
                    <a:off x="6405563" y="3448050"/>
                    <a:ext cx="246063" cy="252413"/>
                  </a:xfrm>
                  <a:prstGeom prst="ellipse">
                    <a:avLst/>
                  </a:prstGeom>
                  <a:grpFill/>
                  <a:ln w="9525">
                    <a:noFill/>
                    <a:round/>
                  </a:ln>
                </p:spPr>
                <p:txBody>
                  <a:bodyPr vert="horz" wrap="square" lIns="91440" tIns="45720" rIns="91440" bIns="45720" numCol="1" anchor="t" anchorCtr="0" compatLnSpc="1"/>
                  <a:lstStyle/>
                  <a:p>
                    <a:endParaRPr lang="en-US"/>
                  </a:p>
                </p:txBody>
              </p:sp>
              <p:sp>
                <p:nvSpPr>
                  <p:cNvPr id="90" name="Freeform 86"/>
                  <p:cNvSpPr/>
                  <p:nvPr/>
                </p:nvSpPr>
                <p:spPr bwMode="auto">
                  <a:xfrm>
                    <a:off x="6405563" y="3448050"/>
                    <a:ext cx="128588" cy="252413"/>
                  </a:xfrm>
                  <a:custGeom>
                    <a:avLst/>
                    <a:gdLst/>
                    <a:ahLst/>
                    <a:cxnLst>
                      <a:cxn ang="0">
                        <a:pos x="35" y="1"/>
                      </a:cxn>
                      <a:cxn ang="0">
                        <a:pos x="33" y="0"/>
                      </a:cxn>
                      <a:cxn ang="0">
                        <a:pos x="0" y="34"/>
                      </a:cxn>
                      <a:cxn ang="0">
                        <a:pos x="33" y="68"/>
                      </a:cxn>
                      <a:cxn ang="0">
                        <a:pos x="35" y="67"/>
                      </a:cxn>
                      <a:cxn ang="0">
                        <a:pos x="35" y="1"/>
                      </a:cxn>
                    </a:cxnLst>
                    <a:rect l="0" t="0" r="r" b="b"/>
                    <a:pathLst>
                      <a:path w="35" h="68">
                        <a:moveTo>
                          <a:pt x="35" y="1"/>
                        </a:moveTo>
                        <a:cubicBezTo>
                          <a:pt x="34" y="1"/>
                          <a:pt x="34" y="0"/>
                          <a:pt x="33" y="0"/>
                        </a:cubicBezTo>
                        <a:cubicBezTo>
                          <a:pt x="15" y="0"/>
                          <a:pt x="0" y="15"/>
                          <a:pt x="0" y="34"/>
                        </a:cubicBezTo>
                        <a:cubicBezTo>
                          <a:pt x="0" y="53"/>
                          <a:pt x="15" y="68"/>
                          <a:pt x="33" y="68"/>
                        </a:cubicBezTo>
                        <a:cubicBezTo>
                          <a:pt x="34" y="68"/>
                          <a:pt x="34" y="67"/>
                          <a:pt x="35" y="67"/>
                        </a:cubicBezTo>
                        <a:lnTo>
                          <a:pt x="35" y="1"/>
                        </a:lnTo>
                        <a:close/>
                      </a:path>
                    </a:pathLst>
                  </a:custGeom>
                  <a:grpFill/>
                  <a:ln w="9525">
                    <a:noFill/>
                    <a:round/>
                  </a:ln>
                </p:spPr>
                <p:txBody>
                  <a:bodyPr vert="horz" wrap="square" lIns="91440" tIns="45720" rIns="91440" bIns="45720" numCol="1" anchor="t" anchorCtr="0" compatLnSpc="1"/>
                  <a:lstStyle/>
                  <a:p>
                    <a:endParaRPr lang="en-US"/>
                  </a:p>
                </p:txBody>
              </p:sp>
              <p:sp>
                <p:nvSpPr>
                  <p:cNvPr id="91" name="Freeform 87"/>
                  <p:cNvSpPr/>
                  <p:nvPr/>
                </p:nvSpPr>
                <p:spPr bwMode="auto">
                  <a:xfrm>
                    <a:off x="7342188" y="3759200"/>
                    <a:ext cx="581025" cy="107950"/>
                  </a:xfrm>
                  <a:custGeom>
                    <a:avLst/>
                    <a:gdLst/>
                    <a:ahLst/>
                    <a:cxnLst>
                      <a:cxn ang="0">
                        <a:pos x="158" y="14"/>
                      </a:cxn>
                      <a:cxn ang="0">
                        <a:pos x="143" y="29"/>
                      </a:cxn>
                      <a:cxn ang="0">
                        <a:pos x="11" y="29"/>
                      </a:cxn>
                      <a:cxn ang="0">
                        <a:pos x="5" y="14"/>
                      </a:cxn>
                      <a:cxn ang="0">
                        <a:pos x="5" y="14"/>
                      </a:cxn>
                      <a:cxn ang="0">
                        <a:pos x="41" y="0"/>
                      </a:cxn>
                      <a:cxn ang="0">
                        <a:pos x="143" y="0"/>
                      </a:cxn>
                      <a:cxn ang="0">
                        <a:pos x="158" y="14"/>
                      </a:cxn>
                    </a:cxnLst>
                    <a:rect l="0" t="0" r="r" b="b"/>
                    <a:pathLst>
                      <a:path w="158" h="29">
                        <a:moveTo>
                          <a:pt x="158" y="14"/>
                        </a:moveTo>
                        <a:cubicBezTo>
                          <a:pt x="158" y="22"/>
                          <a:pt x="151" y="29"/>
                          <a:pt x="143" y="29"/>
                        </a:cubicBezTo>
                        <a:cubicBezTo>
                          <a:pt x="11" y="29"/>
                          <a:pt x="11" y="29"/>
                          <a:pt x="11" y="29"/>
                        </a:cubicBezTo>
                        <a:cubicBezTo>
                          <a:pt x="3" y="29"/>
                          <a:pt x="0" y="20"/>
                          <a:pt x="5" y="14"/>
                        </a:cubicBezTo>
                        <a:cubicBezTo>
                          <a:pt x="5" y="14"/>
                          <a:pt x="5" y="14"/>
                          <a:pt x="5" y="14"/>
                        </a:cubicBezTo>
                        <a:cubicBezTo>
                          <a:pt x="12" y="6"/>
                          <a:pt x="33" y="0"/>
                          <a:pt x="41" y="0"/>
                        </a:cubicBezTo>
                        <a:cubicBezTo>
                          <a:pt x="143" y="0"/>
                          <a:pt x="143" y="0"/>
                          <a:pt x="143" y="0"/>
                        </a:cubicBezTo>
                        <a:cubicBezTo>
                          <a:pt x="151" y="0"/>
                          <a:pt x="158" y="6"/>
                          <a:pt x="158" y="14"/>
                        </a:cubicBezTo>
                        <a:close/>
                      </a:path>
                    </a:pathLst>
                  </a:custGeom>
                  <a:grpFill/>
                  <a:ln w="9525">
                    <a:noFill/>
                    <a:round/>
                  </a:ln>
                </p:spPr>
                <p:txBody>
                  <a:bodyPr vert="horz" wrap="square" lIns="91440" tIns="45720" rIns="91440" bIns="45720" numCol="1" anchor="t" anchorCtr="0" compatLnSpc="1"/>
                  <a:lstStyle/>
                  <a:p>
                    <a:endParaRPr lang="en-US"/>
                  </a:p>
                </p:txBody>
              </p:sp>
              <p:sp>
                <p:nvSpPr>
                  <p:cNvPr id="92" name="Freeform 88"/>
                  <p:cNvSpPr/>
                  <p:nvPr/>
                </p:nvSpPr>
                <p:spPr bwMode="auto">
                  <a:xfrm>
                    <a:off x="7481888" y="3659188"/>
                    <a:ext cx="396875" cy="100013"/>
                  </a:xfrm>
                  <a:custGeom>
                    <a:avLst/>
                    <a:gdLst/>
                    <a:ahLst/>
                    <a:cxnLst>
                      <a:cxn ang="0">
                        <a:pos x="108" y="27"/>
                      </a:cxn>
                      <a:cxn ang="0">
                        <a:pos x="54" y="1"/>
                      </a:cxn>
                      <a:cxn ang="0">
                        <a:pos x="0" y="27"/>
                      </a:cxn>
                      <a:cxn ang="0">
                        <a:pos x="108" y="27"/>
                      </a:cxn>
                    </a:cxnLst>
                    <a:rect l="0" t="0" r="r" b="b"/>
                    <a:pathLst>
                      <a:path w="108" h="27">
                        <a:moveTo>
                          <a:pt x="108" y="27"/>
                        </a:moveTo>
                        <a:cubicBezTo>
                          <a:pt x="108" y="13"/>
                          <a:pt x="84" y="0"/>
                          <a:pt x="54" y="1"/>
                        </a:cubicBezTo>
                        <a:cubicBezTo>
                          <a:pt x="34" y="2"/>
                          <a:pt x="7" y="14"/>
                          <a:pt x="0" y="27"/>
                        </a:cubicBezTo>
                        <a:lnTo>
                          <a:pt x="108" y="27"/>
                        </a:lnTo>
                        <a:close/>
                      </a:path>
                    </a:pathLst>
                  </a:custGeom>
                  <a:grpFill/>
                  <a:ln w="9525">
                    <a:noFill/>
                    <a:round/>
                  </a:ln>
                </p:spPr>
                <p:txBody>
                  <a:bodyPr vert="horz" wrap="square" lIns="91440" tIns="45720" rIns="91440" bIns="45720" numCol="1" anchor="t" anchorCtr="0" compatLnSpc="1"/>
                  <a:lstStyle/>
                  <a:p>
                    <a:endParaRPr lang="en-US"/>
                  </a:p>
                </p:txBody>
              </p:sp>
              <p:sp>
                <p:nvSpPr>
                  <p:cNvPr id="93" name="Oval 89"/>
                  <p:cNvSpPr>
                    <a:spLocks noChangeArrowheads="1"/>
                  </p:cNvSpPr>
                  <p:nvPr/>
                </p:nvSpPr>
                <p:spPr bwMode="auto">
                  <a:xfrm>
                    <a:off x="7442200" y="3811588"/>
                    <a:ext cx="95250" cy="95250"/>
                  </a:xfrm>
                  <a:prstGeom prst="ellipse">
                    <a:avLst/>
                  </a:prstGeom>
                  <a:grpFill/>
                  <a:ln w="9525">
                    <a:noFill/>
                    <a:round/>
                  </a:ln>
                </p:spPr>
                <p:txBody>
                  <a:bodyPr vert="horz" wrap="square" lIns="91440" tIns="45720" rIns="91440" bIns="45720" numCol="1" anchor="t" anchorCtr="0" compatLnSpc="1"/>
                  <a:lstStyle/>
                  <a:p>
                    <a:endParaRPr lang="en-US"/>
                  </a:p>
                </p:txBody>
              </p:sp>
              <p:sp>
                <p:nvSpPr>
                  <p:cNvPr id="94" name="Freeform 90"/>
                  <p:cNvSpPr/>
                  <p:nvPr/>
                </p:nvSpPr>
                <p:spPr bwMode="auto">
                  <a:xfrm>
                    <a:off x="7518400" y="3673475"/>
                    <a:ext cx="349250" cy="82550"/>
                  </a:xfrm>
                  <a:custGeom>
                    <a:avLst/>
                    <a:gdLst/>
                    <a:ahLst/>
                    <a:cxnLst>
                      <a:cxn ang="0">
                        <a:pos x="95" y="22"/>
                      </a:cxn>
                      <a:cxn ang="0">
                        <a:pos x="47" y="0"/>
                      </a:cxn>
                      <a:cxn ang="0">
                        <a:pos x="0" y="22"/>
                      </a:cxn>
                      <a:cxn ang="0">
                        <a:pos x="95" y="22"/>
                      </a:cxn>
                    </a:cxnLst>
                    <a:rect l="0" t="0" r="r" b="b"/>
                    <a:pathLst>
                      <a:path w="95" h="22">
                        <a:moveTo>
                          <a:pt x="95" y="22"/>
                        </a:moveTo>
                        <a:cubicBezTo>
                          <a:pt x="94" y="11"/>
                          <a:pt x="73" y="0"/>
                          <a:pt x="47" y="0"/>
                        </a:cubicBezTo>
                        <a:cubicBezTo>
                          <a:pt x="24" y="1"/>
                          <a:pt x="1" y="11"/>
                          <a:pt x="0" y="22"/>
                        </a:cubicBezTo>
                        <a:lnTo>
                          <a:pt x="95" y="22"/>
                        </a:lnTo>
                        <a:close/>
                      </a:path>
                    </a:pathLst>
                  </a:custGeom>
                  <a:grpFill/>
                  <a:ln w="9525">
                    <a:noFill/>
                    <a:round/>
                  </a:ln>
                </p:spPr>
                <p:txBody>
                  <a:bodyPr vert="horz" wrap="square" lIns="91440" tIns="45720" rIns="91440" bIns="45720" numCol="1" anchor="t" anchorCtr="0" compatLnSpc="1"/>
                  <a:lstStyle/>
                  <a:p>
                    <a:endParaRPr lang="en-US"/>
                  </a:p>
                </p:txBody>
              </p:sp>
              <p:sp>
                <p:nvSpPr>
                  <p:cNvPr id="95" name="Rectangle 91"/>
                  <p:cNvSpPr>
                    <a:spLocks noChangeArrowheads="1"/>
                  </p:cNvSpPr>
                  <p:nvPr/>
                </p:nvSpPr>
                <p:spPr bwMode="auto">
                  <a:xfrm>
                    <a:off x="7632700" y="3678238"/>
                    <a:ext cx="11113" cy="809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96" name="Rectangle 92"/>
                  <p:cNvSpPr>
                    <a:spLocks noChangeArrowheads="1"/>
                  </p:cNvSpPr>
                  <p:nvPr/>
                </p:nvSpPr>
                <p:spPr bwMode="auto">
                  <a:xfrm>
                    <a:off x="7794625" y="3684588"/>
                    <a:ext cx="11113" cy="8255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97" name="Oval 93"/>
                  <p:cNvSpPr>
                    <a:spLocks noChangeArrowheads="1"/>
                  </p:cNvSpPr>
                  <p:nvPr/>
                </p:nvSpPr>
                <p:spPr bwMode="auto">
                  <a:xfrm>
                    <a:off x="7453313" y="3822700"/>
                    <a:ext cx="73025" cy="76200"/>
                  </a:xfrm>
                  <a:prstGeom prst="ellipse">
                    <a:avLst/>
                  </a:prstGeom>
                  <a:grpFill/>
                  <a:ln w="9525">
                    <a:noFill/>
                    <a:round/>
                  </a:ln>
                </p:spPr>
                <p:txBody>
                  <a:bodyPr vert="horz" wrap="square" lIns="91440" tIns="45720" rIns="91440" bIns="45720" numCol="1" anchor="t" anchorCtr="0" compatLnSpc="1"/>
                  <a:lstStyle/>
                  <a:p>
                    <a:endParaRPr lang="en-US"/>
                  </a:p>
                </p:txBody>
              </p:sp>
              <p:sp>
                <p:nvSpPr>
                  <p:cNvPr id="98" name="Oval 94"/>
                  <p:cNvSpPr>
                    <a:spLocks noChangeArrowheads="1"/>
                  </p:cNvSpPr>
                  <p:nvPr/>
                </p:nvSpPr>
                <p:spPr bwMode="auto">
                  <a:xfrm>
                    <a:off x="7775575" y="3811588"/>
                    <a:ext cx="96838" cy="95250"/>
                  </a:xfrm>
                  <a:prstGeom prst="ellipse">
                    <a:avLst/>
                  </a:prstGeom>
                  <a:grpFill/>
                  <a:ln w="9525">
                    <a:noFill/>
                    <a:round/>
                  </a:ln>
                </p:spPr>
                <p:txBody>
                  <a:bodyPr vert="horz" wrap="square" lIns="91440" tIns="45720" rIns="91440" bIns="45720" numCol="1" anchor="t" anchorCtr="0" compatLnSpc="1"/>
                  <a:lstStyle/>
                  <a:p>
                    <a:endParaRPr lang="en-US"/>
                  </a:p>
                </p:txBody>
              </p:sp>
              <p:sp>
                <p:nvSpPr>
                  <p:cNvPr id="99" name="Oval 95"/>
                  <p:cNvSpPr>
                    <a:spLocks noChangeArrowheads="1"/>
                  </p:cNvSpPr>
                  <p:nvPr/>
                </p:nvSpPr>
                <p:spPr bwMode="auto">
                  <a:xfrm>
                    <a:off x="7786688" y="3822700"/>
                    <a:ext cx="74613" cy="76200"/>
                  </a:xfrm>
                  <a:prstGeom prst="ellipse">
                    <a:avLst/>
                  </a:prstGeom>
                  <a:grpFill/>
                  <a:ln w="9525">
                    <a:noFill/>
                    <a:round/>
                  </a:ln>
                </p:spPr>
                <p:txBody>
                  <a:bodyPr vert="horz" wrap="square" lIns="91440" tIns="45720" rIns="91440" bIns="45720" numCol="1" anchor="t" anchorCtr="0" compatLnSpc="1"/>
                  <a:lstStyle/>
                  <a:p>
                    <a:endParaRPr lang="en-US"/>
                  </a:p>
                </p:txBody>
              </p:sp>
              <p:sp>
                <p:nvSpPr>
                  <p:cNvPr id="100" name="Freeform 96"/>
                  <p:cNvSpPr/>
                  <p:nvPr/>
                </p:nvSpPr>
                <p:spPr bwMode="auto">
                  <a:xfrm>
                    <a:off x="5475288" y="3759200"/>
                    <a:ext cx="576263" cy="107950"/>
                  </a:xfrm>
                  <a:custGeom>
                    <a:avLst/>
                    <a:gdLst/>
                    <a:ahLst/>
                    <a:cxnLst>
                      <a:cxn ang="0">
                        <a:pos x="157" y="14"/>
                      </a:cxn>
                      <a:cxn ang="0">
                        <a:pos x="143" y="29"/>
                      </a:cxn>
                      <a:cxn ang="0">
                        <a:pos x="11" y="29"/>
                      </a:cxn>
                      <a:cxn ang="0">
                        <a:pos x="4" y="14"/>
                      </a:cxn>
                      <a:cxn ang="0">
                        <a:pos x="4" y="14"/>
                      </a:cxn>
                      <a:cxn ang="0">
                        <a:pos x="40" y="0"/>
                      </a:cxn>
                      <a:cxn ang="0">
                        <a:pos x="143" y="0"/>
                      </a:cxn>
                      <a:cxn ang="0">
                        <a:pos x="157" y="14"/>
                      </a:cxn>
                    </a:cxnLst>
                    <a:rect l="0" t="0" r="r" b="b"/>
                    <a:pathLst>
                      <a:path w="157" h="29">
                        <a:moveTo>
                          <a:pt x="157" y="14"/>
                        </a:moveTo>
                        <a:cubicBezTo>
                          <a:pt x="157" y="22"/>
                          <a:pt x="151" y="29"/>
                          <a:pt x="143" y="29"/>
                        </a:cubicBezTo>
                        <a:cubicBezTo>
                          <a:pt x="11" y="29"/>
                          <a:pt x="11" y="29"/>
                          <a:pt x="11" y="29"/>
                        </a:cubicBezTo>
                        <a:cubicBezTo>
                          <a:pt x="3" y="29"/>
                          <a:pt x="0" y="20"/>
                          <a:pt x="4" y="14"/>
                        </a:cubicBezTo>
                        <a:cubicBezTo>
                          <a:pt x="4" y="14"/>
                          <a:pt x="4" y="14"/>
                          <a:pt x="4" y="14"/>
                        </a:cubicBezTo>
                        <a:cubicBezTo>
                          <a:pt x="11" y="6"/>
                          <a:pt x="32" y="0"/>
                          <a:pt x="40" y="0"/>
                        </a:cubicBezTo>
                        <a:cubicBezTo>
                          <a:pt x="143" y="0"/>
                          <a:pt x="143" y="0"/>
                          <a:pt x="143" y="0"/>
                        </a:cubicBezTo>
                        <a:cubicBezTo>
                          <a:pt x="151" y="0"/>
                          <a:pt x="157" y="6"/>
                          <a:pt x="157" y="14"/>
                        </a:cubicBezTo>
                        <a:close/>
                      </a:path>
                    </a:pathLst>
                  </a:custGeom>
                  <a:grpFill/>
                  <a:ln w="9525">
                    <a:noFill/>
                    <a:round/>
                  </a:ln>
                </p:spPr>
                <p:txBody>
                  <a:bodyPr vert="horz" wrap="square" lIns="91440" tIns="45720" rIns="91440" bIns="45720" numCol="1" anchor="t" anchorCtr="0" compatLnSpc="1"/>
                  <a:lstStyle/>
                  <a:p>
                    <a:endParaRPr lang="en-US"/>
                  </a:p>
                </p:txBody>
              </p:sp>
              <p:sp>
                <p:nvSpPr>
                  <p:cNvPr id="101" name="Freeform 97"/>
                  <p:cNvSpPr/>
                  <p:nvPr/>
                </p:nvSpPr>
                <p:spPr bwMode="auto">
                  <a:xfrm>
                    <a:off x="5614988" y="3659188"/>
                    <a:ext cx="396875" cy="100013"/>
                  </a:xfrm>
                  <a:custGeom>
                    <a:avLst/>
                    <a:gdLst/>
                    <a:ahLst/>
                    <a:cxnLst>
                      <a:cxn ang="0">
                        <a:pos x="108" y="27"/>
                      </a:cxn>
                      <a:cxn ang="0">
                        <a:pos x="54" y="1"/>
                      </a:cxn>
                      <a:cxn ang="0">
                        <a:pos x="0" y="27"/>
                      </a:cxn>
                      <a:cxn ang="0">
                        <a:pos x="108" y="27"/>
                      </a:cxn>
                    </a:cxnLst>
                    <a:rect l="0" t="0" r="r" b="b"/>
                    <a:pathLst>
                      <a:path w="108" h="27">
                        <a:moveTo>
                          <a:pt x="108" y="27"/>
                        </a:moveTo>
                        <a:cubicBezTo>
                          <a:pt x="107" y="13"/>
                          <a:pt x="83" y="0"/>
                          <a:pt x="54" y="1"/>
                        </a:cubicBezTo>
                        <a:cubicBezTo>
                          <a:pt x="34" y="2"/>
                          <a:pt x="7" y="14"/>
                          <a:pt x="0" y="27"/>
                        </a:cubicBezTo>
                        <a:lnTo>
                          <a:pt x="108" y="27"/>
                        </a:lnTo>
                        <a:close/>
                      </a:path>
                    </a:pathLst>
                  </a:custGeom>
                  <a:grpFill/>
                  <a:ln w="9525">
                    <a:noFill/>
                    <a:round/>
                  </a:ln>
                </p:spPr>
                <p:txBody>
                  <a:bodyPr vert="horz" wrap="square" lIns="91440" tIns="45720" rIns="91440" bIns="45720" numCol="1" anchor="t" anchorCtr="0" compatLnSpc="1"/>
                  <a:lstStyle/>
                  <a:p>
                    <a:endParaRPr lang="en-US"/>
                  </a:p>
                </p:txBody>
              </p:sp>
              <p:sp>
                <p:nvSpPr>
                  <p:cNvPr id="102" name="Oval 98"/>
                  <p:cNvSpPr>
                    <a:spLocks noChangeArrowheads="1"/>
                  </p:cNvSpPr>
                  <p:nvPr/>
                </p:nvSpPr>
                <p:spPr bwMode="auto">
                  <a:xfrm>
                    <a:off x="5573713" y="3811588"/>
                    <a:ext cx="92075" cy="95250"/>
                  </a:xfrm>
                  <a:prstGeom prst="ellipse">
                    <a:avLst/>
                  </a:prstGeom>
                  <a:grpFill/>
                  <a:ln w="9525">
                    <a:noFill/>
                    <a:round/>
                  </a:ln>
                </p:spPr>
                <p:txBody>
                  <a:bodyPr vert="horz" wrap="square" lIns="91440" tIns="45720" rIns="91440" bIns="45720" numCol="1" anchor="t" anchorCtr="0" compatLnSpc="1"/>
                  <a:lstStyle/>
                  <a:p>
                    <a:endParaRPr lang="en-US"/>
                  </a:p>
                </p:txBody>
              </p:sp>
              <p:sp>
                <p:nvSpPr>
                  <p:cNvPr id="103" name="Freeform 99"/>
                  <p:cNvSpPr/>
                  <p:nvPr/>
                </p:nvSpPr>
                <p:spPr bwMode="auto">
                  <a:xfrm>
                    <a:off x="5651500" y="3673475"/>
                    <a:ext cx="346075" cy="82550"/>
                  </a:xfrm>
                  <a:custGeom>
                    <a:avLst/>
                    <a:gdLst/>
                    <a:ahLst/>
                    <a:cxnLst>
                      <a:cxn ang="0">
                        <a:pos x="94" y="22"/>
                      </a:cxn>
                      <a:cxn ang="0">
                        <a:pos x="47" y="0"/>
                      </a:cxn>
                      <a:cxn ang="0">
                        <a:pos x="0" y="22"/>
                      </a:cxn>
                      <a:cxn ang="0">
                        <a:pos x="94" y="22"/>
                      </a:cxn>
                    </a:cxnLst>
                    <a:rect l="0" t="0" r="r" b="b"/>
                    <a:pathLst>
                      <a:path w="94" h="22">
                        <a:moveTo>
                          <a:pt x="94" y="22"/>
                        </a:moveTo>
                        <a:cubicBezTo>
                          <a:pt x="94" y="11"/>
                          <a:pt x="73" y="0"/>
                          <a:pt x="47" y="0"/>
                        </a:cubicBezTo>
                        <a:cubicBezTo>
                          <a:pt x="24" y="1"/>
                          <a:pt x="0" y="11"/>
                          <a:pt x="0" y="22"/>
                        </a:cubicBezTo>
                        <a:lnTo>
                          <a:pt x="94" y="22"/>
                        </a:lnTo>
                        <a:close/>
                      </a:path>
                    </a:pathLst>
                  </a:custGeom>
                  <a:grpFill/>
                  <a:ln w="9525">
                    <a:noFill/>
                    <a:round/>
                  </a:ln>
                </p:spPr>
                <p:txBody>
                  <a:bodyPr vert="horz" wrap="square" lIns="91440" tIns="45720" rIns="91440" bIns="45720" numCol="1" anchor="t" anchorCtr="0" compatLnSpc="1"/>
                  <a:lstStyle/>
                  <a:p>
                    <a:endParaRPr lang="en-US"/>
                  </a:p>
                </p:txBody>
              </p:sp>
              <p:sp>
                <p:nvSpPr>
                  <p:cNvPr id="104" name="Rectangle 100"/>
                  <p:cNvSpPr>
                    <a:spLocks noChangeArrowheads="1"/>
                  </p:cNvSpPr>
                  <p:nvPr/>
                </p:nvSpPr>
                <p:spPr bwMode="auto">
                  <a:xfrm>
                    <a:off x="5765800" y="3678238"/>
                    <a:ext cx="6350" cy="809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05" name="Rectangle 101"/>
                  <p:cNvSpPr>
                    <a:spLocks noChangeArrowheads="1"/>
                  </p:cNvSpPr>
                  <p:nvPr/>
                </p:nvSpPr>
                <p:spPr bwMode="auto">
                  <a:xfrm>
                    <a:off x="5926138" y="3684588"/>
                    <a:ext cx="7938" cy="8255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06" name="Oval 102"/>
                  <p:cNvSpPr>
                    <a:spLocks noChangeArrowheads="1"/>
                  </p:cNvSpPr>
                  <p:nvPr/>
                </p:nvSpPr>
                <p:spPr bwMode="auto">
                  <a:xfrm>
                    <a:off x="5581650" y="3822700"/>
                    <a:ext cx="76200" cy="76200"/>
                  </a:xfrm>
                  <a:prstGeom prst="ellipse">
                    <a:avLst/>
                  </a:prstGeom>
                  <a:grpFill/>
                  <a:ln w="9525">
                    <a:noFill/>
                    <a:round/>
                  </a:ln>
                </p:spPr>
                <p:txBody>
                  <a:bodyPr vert="horz" wrap="square" lIns="91440" tIns="45720" rIns="91440" bIns="45720" numCol="1" anchor="t" anchorCtr="0" compatLnSpc="1"/>
                  <a:lstStyle/>
                  <a:p>
                    <a:endParaRPr lang="en-US"/>
                  </a:p>
                </p:txBody>
              </p:sp>
              <p:sp>
                <p:nvSpPr>
                  <p:cNvPr id="107" name="Oval 103"/>
                  <p:cNvSpPr>
                    <a:spLocks noChangeArrowheads="1"/>
                  </p:cNvSpPr>
                  <p:nvPr/>
                </p:nvSpPr>
                <p:spPr bwMode="auto">
                  <a:xfrm>
                    <a:off x="5908675" y="3811588"/>
                    <a:ext cx="92075" cy="95250"/>
                  </a:xfrm>
                  <a:prstGeom prst="ellipse">
                    <a:avLst/>
                  </a:prstGeom>
                  <a:grpFill/>
                  <a:ln w="9525">
                    <a:noFill/>
                    <a:round/>
                  </a:ln>
                </p:spPr>
                <p:txBody>
                  <a:bodyPr vert="horz" wrap="square" lIns="91440" tIns="45720" rIns="91440" bIns="45720" numCol="1" anchor="t" anchorCtr="0" compatLnSpc="1"/>
                  <a:lstStyle/>
                  <a:p>
                    <a:endParaRPr lang="en-US"/>
                  </a:p>
                </p:txBody>
              </p:sp>
              <p:sp>
                <p:nvSpPr>
                  <p:cNvPr id="108" name="Oval 104"/>
                  <p:cNvSpPr>
                    <a:spLocks noChangeArrowheads="1"/>
                  </p:cNvSpPr>
                  <p:nvPr/>
                </p:nvSpPr>
                <p:spPr bwMode="auto">
                  <a:xfrm>
                    <a:off x="5916613" y="3822700"/>
                    <a:ext cx="76200" cy="76200"/>
                  </a:xfrm>
                  <a:prstGeom prst="ellipse">
                    <a:avLst/>
                  </a:prstGeom>
                  <a:grpFill/>
                  <a:ln w="9525">
                    <a:noFill/>
                    <a:round/>
                  </a:ln>
                </p:spPr>
                <p:txBody>
                  <a:bodyPr vert="horz" wrap="square" lIns="91440" tIns="45720" rIns="91440" bIns="45720" numCol="1" anchor="t" anchorCtr="0" compatLnSpc="1"/>
                  <a:lstStyle/>
                  <a:p>
                    <a:endParaRPr lang="en-US"/>
                  </a:p>
                </p:txBody>
              </p:sp>
              <p:sp>
                <p:nvSpPr>
                  <p:cNvPr id="109" name="Freeform 105"/>
                  <p:cNvSpPr/>
                  <p:nvPr/>
                </p:nvSpPr>
                <p:spPr bwMode="auto">
                  <a:xfrm>
                    <a:off x="4668838" y="3408363"/>
                    <a:ext cx="681038" cy="501650"/>
                  </a:xfrm>
                  <a:custGeom>
                    <a:avLst/>
                    <a:gdLst/>
                    <a:ahLst/>
                    <a:cxnLst>
                      <a:cxn ang="0">
                        <a:pos x="185" y="136"/>
                      </a:cxn>
                      <a:cxn ang="0">
                        <a:pos x="82" y="0"/>
                      </a:cxn>
                      <a:cxn ang="0">
                        <a:pos x="0" y="38"/>
                      </a:cxn>
                      <a:cxn ang="0">
                        <a:pos x="7" y="136"/>
                      </a:cxn>
                      <a:cxn ang="0">
                        <a:pos x="185" y="136"/>
                      </a:cxn>
                    </a:cxnLst>
                    <a:rect l="0" t="0" r="r" b="b"/>
                    <a:pathLst>
                      <a:path w="185" h="136">
                        <a:moveTo>
                          <a:pt x="185" y="136"/>
                        </a:moveTo>
                        <a:cubicBezTo>
                          <a:pt x="156" y="97"/>
                          <a:pt x="82" y="0"/>
                          <a:pt x="82" y="0"/>
                        </a:cubicBezTo>
                        <a:cubicBezTo>
                          <a:pt x="0" y="38"/>
                          <a:pt x="0" y="38"/>
                          <a:pt x="0" y="38"/>
                        </a:cubicBezTo>
                        <a:cubicBezTo>
                          <a:pt x="7" y="136"/>
                          <a:pt x="7" y="136"/>
                          <a:pt x="7" y="136"/>
                        </a:cubicBezTo>
                        <a:lnTo>
                          <a:pt x="185" y="136"/>
                        </a:lnTo>
                        <a:close/>
                      </a:path>
                    </a:pathLst>
                  </a:custGeom>
                  <a:grpFill/>
                  <a:ln w="9525">
                    <a:noFill/>
                    <a:round/>
                  </a:ln>
                </p:spPr>
                <p:txBody>
                  <a:bodyPr vert="horz" wrap="square" lIns="91440" tIns="45720" rIns="91440" bIns="45720" numCol="1" anchor="t" anchorCtr="0" compatLnSpc="1"/>
                  <a:lstStyle/>
                  <a:p>
                    <a:endParaRPr lang="en-US"/>
                  </a:p>
                </p:txBody>
              </p:sp>
              <p:sp>
                <p:nvSpPr>
                  <p:cNvPr id="110" name="Freeform 106"/>
                  <p:cNvSpPr/>
                  <p:nvPr/>
                </p:nvSpPr>
                <p:spPr bwMode="auto">
                  <a:xfrm>
                    <a:off x="4000500" y="2797175"/>
                    <a:ext cx="823913" cy="1112838"/>
                  </a:xfrm>
                  <a:custGeom>
                    <a:avLst/>
                    <a:gdLst/>
                    <a:ahLst/>
                    <a:cxnLst>
                      <a:cxn ang="0">
                        <a:pos x="519" y="701"/>
                      </a:cxn>
                      <a:cxn ang="0">
                        <a:pos x="273" y="0"/>
                      </a:cxn>
                      <a:cxn ang="0">
                        <a:pos x="37" y="459"/>
                      </a:cxn>
                      <a:cxn ang="0">
                        <a:pos x="0" y="701"/>
                      </a:cxn>
                      <a:cxn ang="0">
                        <a:pos x="519" y="701"/>
                      </a:cxn>
                    </a:cxnLst>
                    <a:rect l="0" t="0" r="r" b="b"/>
                    <a:pathLst>
                      <a:path w="519" h="701">
                        <a:moveTo>
                          <a:pt x="519" y="701"/>
                        </a:moveTo>
                        <a:lnTo>
                          <a:pt x="273" y="0"/>
                        </a:lnTo>
                        <a:lnTo>
                          <a:pt x="37" y="459"/>
                        </a:lnTo>
                        <a:lnTo>
                          <a:pt x="0" y="701"/>
                        </a:lnTo>
                        <a:lnTo>
                          <a:pt x="519" y="701"/>
                        </a:lnTo>
                        <a:close/>
                      </a:path>
                    </a:pathLst>
                  </a:custGeom>
                  <a:grpFill/>
                  <a:ln w="9525">
                    <a:noFill/>
                    <a:round/>
                  </a:ln>
                </p:spPr>
                <p:txBody>
                  <a:bodyPr vert="horz" wrap="square" lIns="91440" tIns="45720" rIns="91440" bIns="45720" numCol="1" anchor="t" anchorCtr="0" compatLnSpc="1"/>
                  <a:lstStyle/>
                  <a:p>
                    <a:endParaRPr lang="en-US"/>
                  </a:p>
                </p:txBody>
              </p:sp>
              <p:sp>
                <p:nvSpPr>
                  <p:cNvPr id="111" name="Freeform 107"/>
                  <p:cNvSpPr/>
                  <p:nvPr/>
                </p:nvSpPr>
                <p:spPr bwMode="auto">
                  <a:xfrm>
                    <a:off x="3305175" y="3260725"/>
                    <a:ext cx="1058863" cy="649288"/>
                  </a:xfrm>
                  <a:custGeom>
                    <a:avLst/>
                    <a:gdLst/>
                    <a:ahLst/>
                    <a:cxnLst>
                      <a:cxn ang="0">
                        <a:pos x="288" y="176"/>
                      </a:cxn>
                      <a:cxn ang="0">
                        <a:pos x="172" y="1"/>
                      </a:cxn>
                      <a:cxn ang="0">
                        <a:pos x="0" y="176"/>
                      </a:cxn>
                      <a:cxn ang="0">
                        <a:pos x="288" y="176"/>
                      </a:cxn>
                    </a:cxnLst>
                    <a:rect l="0" t="0" r="r" b="b"/>
                    <a:pathLst>
                      <a:path w="288" h="176">
                        <a:moveTo>
                          <a:pt x="288" y="176"/>
                        </a:moveTo>
                        <a:cubicBezTo>
                          <a:pt x="260" y="132"/>
                          <a:pt x="174" y="3"/>
                          <a:pt x="172" y="1"/>
                        </a:cubicBezTo>
                        <a:cubicBezTo>
                          <a:pt x="169" y="0"/>
                          <a:pt x="46" y="128"/>
                          <a:pt x="0" y="176"/>
                        </a:cubicBezTo>
                        <a:lnTo>
                          <a:pt x="288" y="176"/>
                        </a:lnTo>
                        <a:close/>
                      </a:path>
                    </a:pathLst>
                  </a:custGeom>
                  <a:grpFill/>
                  <a:ln w="9525">
                    <a:noFill/>
                    <a:round/>
                  </a:ln>
                </p:spPr>
                <p:txBody>
                  <a:bodyPr vert="horz" wrap="square" lIns="91440" tIns="45720" rIns="91440" bIns="45720" numCol="1" anchor="t" anchorCtr="0" compatLnSpc="1"/>
                  <a:lstStyle/>
                  <a:p>
                    <a:endParaRPr lang="en-US"/>
                  </a:p>
                </p:txBody>
              </p:sp>
              <p:sp>
                <p:nvSpPr>
                  <p:cNvPr id="112" name="Freeform 108"/>
                  <p:cNvSpPr/>
                  <p:nvPr/>
                </p:nvSpPr>
                <p:spPr bwMode="auto">
                  <a:xfrm>
                    <a:off x="3941763" y="3271838"/>
                    <a:ext cx="422275" cy="638175"/>
                  </a:xfrm>
                  <a:custGeom>
                    <a:avLst/>
                    <a:gdLst/>
                    <a:ahLst/>
                    <a:cxnLst>
                      <a:cxn ang="0">
                        <a:pos x="115" y="173"/>
                      </a:cxn>
                      <a:cxn ang="0">
                        <a:pos x="0" y="0"/>
                      </a:cxn>
                      <a:cxn ang="0">
                        <a:pos x="66" y="173"/>
                      </a:cxn>
                      <a:cxn ang="0">
                        <a:pos x="115" y="173"/>
                      </a:cxn>
                    </a:cxnLst>
                    <a:rect l="0" t="0" r="r" b="b"/>
                    <a:pathLst>
                      <a:path w="115" h="173">
                        <a:moveTo>
                          <a:pt x="115" y="173"/>
                        </a:moveTo>
                        <a:cubicBezTo>
                          <a:pt x="88" y="131"/>
                          <a:pt x="9" y="12"/>
                          <a:pt x="0" y="0"/>
                        </a:cubicBezTo>
                        <a:cubicBezTo>
                          <a:pt x="66" y="173"/>
                          <a:pt x="66" y="173"/>
                          <a:pt x="66" y="173"/>
                        </a:cubicBezTo>
                        <a:lnTo>
                          <a:pt x="115" y="173"/>
                        </a:lnTo>
                        <a:close/>
                      </a:path>
                    </a:pathLst>
                  </a:custGeom>
                  <a:grpFill/>
                  <a:ln w="9525">
                    <a:noFill/>
                    <a:round/>
                  </a:ln>
                </p:spPr>
                <p:txBody>
                  <a:bodyPr vert="horz" wrap="square" lIns="91440" tIns="45720" rIns="91440" bIns="45720" numCol="1" anchor="t" anchorCtr="0" compatLnSpc="1"/>
                  <a:lstStyle/>
                  <a:p>
                    <a:endParaRPr lang="en-US"/>
                  </a:p>
                </p:txBody>
              </p:sp>
              <p:sp>
                <p:nvSpPr>
                  <p:cNvPr id="113" name="Freeform 109"/>
                  <p:cNvSpPr/>
                  <p:nvPr/>
                </p:nvSpPr>
                <p:spPr bwMode="auto">
                  <a:xfrm>
                    <a:off x="3779838" y="3263900"/>
                    <a:ext cx="265113" cy="250825"/>
                  </a:xfrm>
                  <a:custGeom>
                    <a:avLst/>
                    <a:gdLst/>
                    <a:ahLst/>
                    <a:cxnLst>
                      <a:cxn ang="0">
                        <a:pos x="100" y="0"/>
                      </a:cxn>
                      <a:cxn ang="0">
                        <a:pos x="0" y="93"/>
                      </a:cxn>
                      <a:cxn ang="0">
                        <a:pos x="56" y="79"/>
                      </a:cxn>
                      <a:cxn ang="0">
                        <a:pos x="60" y="116"/>
                      </a:cxn>
                      <a:cxn ang="0">
                        <a:pos x="86" y="81"/>
                      </a:cxn>
                      <a:cxn ang="0">
                        <a:pos x="100" y="102"/>
                      </a:cxn>
                      <a:cxn ang="0">
                        <a:pos x="132" y="158"/>
                      </a:cxn>
                      <a:cxn ang="0">
                        <a:pos x="116" y="95"/>
                      </a:cxn>
                      <a:cxn ang="0">
                        <a:pos x="139" y="121"/>
                      </a:cxn>
                      <a:cxn ang="0">
                        <a:pos x="134" y="79"/>
                      </a:cxn>
                      <a:cxn ang="0">
                        <a:pos x="167" y="98"/>
                      </a:cxn>
                      <a:cxn ang="0">
                        <a:pos x="100" y="0"/>
                      </a:cxn>
                    </a:cxnLst>
                    <a:rect l="0" t="0" r="r" b="b"/>
                    <a:pathLst>
                      <a:path w="167" h="158">
                        <a:moveTo>
                          <a:pt x="100" y="0"/>
                        </a:moveTo>
                        <a:lnTo>
                          <a:pt x="0" y="93"/>
                        </a:lnTo>
                        <a:lnTo>
                          <a:pt x="56" y="79"/>
                        </a:lnTo>
                        <a:lnTo>
                          <a:pt x="60" y="116"/>
                        </a:lnTo>
                        <a:lnTo>
                          <a:pt x="86" y="81"/>
                        </a:lnTo>
                        <a:lnTo>
                          <a:pt x="100" y="102"/>
                        </a:lnTo>
                        <a:lnTo>
                          <a:pt x="132" y="158"/>
                        </a:lnTo>
                        <a:lnTo>
                          <a:pt x="116" y="95"/>
                        </a:lnTo>
                        <a:lnTo>
                          <a:pt x="139" y="121"/>
                        </a:lnTo>
                        <a:lnTo>
                          <a:pt x="134" y="79"/>
                        </a:lnTo>
                        <a:lnTo>
                          <a:pt x="167" y="98"/>
                        </a:lnTo>
                        <a:lnTo>
                          <a:pt x="100" y="0"/>
                        </a:lnTo>
                        <a:close/>
                      </a:path>
                    </a:pathLst>
                  </a:custGeom>
                  <a:grpFill/>
                  <a:ln w="9525">
                    <a:noFill/>
                    <a:round/>
                  </a:ln>
                </p:spPr>
                <p:txBody>
                  <a:bodyPr vert="horz" wrap="square" lIns="91440" tIns="45720" rIns="91440" bIns="45720" numCol="1" anchor="t" anchorCtr="0" compatLnSpc="1"/>
                  <a:lstStyle/>
                  <a:p>
                    <a:endParaRPr lang="en-US"/>
                  </a:p>
                </p:txBody>
              </p:sp>
              <p:sp>
                <p:nvSpPr>
                  <p:cNvPr id="114" name="Freeform 110"/>
                  <p:cNvSpPr/>
                  <p:nvPr/>
                </p:nvSpPr>
                <p:spPr bwMode="auto">
                  <a:xfrm>
                    <a:off x="4433888" y="2808288"/>
                    <a:ext cx="390525" cy="1101725"/>
                  </a:xfrm>
                  <a:custGeom>
                    <a:avLst/>
                    <a:gdLst/>
                    <a:ahLst/>
                    <a:cxnLst>
                      <a:cxn ang="0">
                        <a:pos x="246" y="694"/>
                      </a:cxn>
                      <a:cxn ang="0">
                        <a:pos x="0" y="0"/>
                      </a:cxn>
                      <a:cxn ang="0">
                        <a:pos x="104" y="694"/>
                      </a:cxn>
                      <a:cxn ang="0">
                        <a:pos x="246" y="694"/>
                      </a:cxn>
                    </a:cxnLst>
                    <a:rect l="0" t="0" r="r" b="b"/>
                    <a:pathLst>
                      <a:path w="246" h="694">
                        <a:moveTo>
                          <a:pt x="246" y="694"/>
                        </a:moveTo>
                        <a:lnTo>
                          <a:pt x="0" y="0"/>
                        </a:lnTo>
                        <a:lnTo>
                          <a:pt x="104" y="694"/>
                        </a:lnTo>
                        <a:lnTo>
                          <a:pt x="246" y="694"/>
                        </a:lnTo>
                        <a:close/>
                      </a:path>
                    </a:pathLst>
                  </a:custGeom>
                  <a:grpFill/>
                  <a:ln w="9525">
                    <a:noFill/>
                    <a:round/>
                  </a:ln>
                </p:spPr>
                <p:txBody>
                  <a:bodyPr vert="horz" wrap="square" lIns="91440" tIns="45720" rIns="91440" bIns="45720" numCol="1" anchor="t" anchorCtr="0" compatLnSpc="1"/>
                  <a:lstStyle/>
                  <a:p>
                    <a:endParaRPr lang="en-US"/>
                  </a:p>
                </p:txBody>
              </p:sp>
              <p:sp>
                <p:nvSpPr>
                  <p:cNvPr id="115" name="Freeform 111"/>
                  <p:cNvSpPr/>
                  <p:nvPr/>
                </p:nvSpPr>
                <p:spPr bwMode="auto">
                  <a:xfrm>
                    <a:off x="4330700" y="2797175"/>
                    <a:ext cx="161925" cy="225425"/>
                  </a:xfrm>
                  <a:custGeom>
                    <a:avLst/>
                    <a:gdLst/>
                    <a:ahLst/>
                    <a:cxnLst>
                      <a:cxn ang="0">
                        <a:pos x="28" y="0"/>
                      </a:cxn>
                      <a:cxn ang="0">
                        <a:pos x="0" y="55"/>
                      </a:cxn>
                      <a:cxn ang="0">
                        <a:pos x="19" y="34"/>
                      </a:cxn>
                      <a:cxn ang="0">
                        <a:pos x="19" y="50"/>
                      </a:cxn>
                      <a:cxn ang="0">
                        <a:pos x="26" y="39"/>
                      </a:cxn>
                      <a:cxn ang="0">
                        <a:pos x="31" y="61"/>
                      </a:cxn>
                      <a:cxn ang="0">
                        <a:pos x="32" y="46"/>
                      </a:cxn>
                      <a:cxn ang="0">
                        <a:pos x="44" y="58"/>
                      </a:cxn>
                      <a:cxn ang="0">
                        <a:pos x="42" y="40"/>
                      </a:cxn>
                      <a:cxn ang="0">
                        <a:pos x="28" y="0"/>
                      </a:cxn>
                    </a:cxnLst>
                    <a:rect l="0" t="0" r="r" b="b"/>
                    <a:pathLst>
                      <a:path w="44" h="61">
                        <a:moveTo>
                          <a:pt x="28" y="0"/>
                        </a:moveTo>
                        <a:cubicBezTo>
                          <a:pt x="27" y="3"/>
                          <a:pt x="0" y="55"/>
                          <a:pt x="0" y="55"/>
                        </a:cubicBezTo>
                        <a:cubicBezTo>
                          <a:pt x="19" y="34"/>
                          <a:pt x="19" y="34"/>
                          <a:pt x="19" y="34"/>
                        </a:cubicBezTo>
                        <a:cubicBezTo>
                          <a:pt x="19" y="34"/>
                          <a:pt x="19" y="52"/>
                          <a:pt x="19" y="50"/>
                        </a:cubicBezTo>
                        <a:cubicBezTo>
                          <a:pt x="20" y="49"/>
                          <a:pt x="26" y="37"/>
                          <a:pt x="26" y="39"/>
                        </a:cubicBezTo>
                        <a:cubicBezTo>
                          <a:pt x="26" y="40"/>
                          <a:pt x="31" y="61"/>
                          <a:pt x="31" y="61"/>
                        </a:cubicBezTo>
                        <a:cubicBezTo>
                          <a:pt x="31" y="61"/>
                          <a:pt x="31" y="45"/>
                          <a:pt x="32" y="46"/>
                        </a:cubicBezTo>
                        <a:cubicBezTo>
                          <a:pt x="34" y="47"/>
                          <a:pt x="44" y="58"/>
                          <a:pt x="44" y="58"/>
                        </a:cubicBezTo>
                        <a:cubicBezTo>
                          <a:pt x="42" y="40"/>
                          <a:pt x="42" y="40"/>
                          <a:pt x="42" y="40"/>
                        </a:cubicBezTo>
                        <a:lnTo>
                          <a:pt x="28" y="0"/>
                        </a:lnTo>
                        <a:close/>
                      </a:path>
                    </a:pathLst>
                  </a:custGeom>
                  <a:grpFill/>
                  <a:ln w="9525">
                    <a:noFill/>
                    <a:round/>
                  </a:ln>
                </p:spPr>
                <p:txBody>
                  <a:bodyPr vert="horz" wrap="square" lIns="91440" tIns="45720" rIns="91440" bIns="45720" numCol="1" anchor="t" anchorCtr="0" compatLnSpc="1"/>
                  <a:lstStyle/>
                  <a:p>
                    <a:endParaRPr lang="en-US"/>
                  </a:p>
                </p:txBody>
              </p:sp>
              <p:sp>
                <p:nvSpPr>
                  <p:cNvPr id="116" name="Freeform 112"/>
                  <p:cNvSpPr/>
                  <p:nvPr/>
                </p:nvSpPr>
                <p:spPr bwMode="auto">
                  <a:xfrm>
                    <a:off x="4978400" y="3414713"/>
                    <a:ext cx="371475" cy="495300"/>
                  </a:xfrm>
                  <a:custGeom>
                    <a:avLst/>
                    <a:gdLst/>
                    <a:ahLst/>
                    <a:cxnLst>
                      <a:cxn ang="0">
                        <a:pos x="101" y="134"/>
                      </a:cxn>
                      <a:cxn ang="0">
                        <a:pos x="0" y="0"/>
                      </a:cxn>
                      <a:cxn ang="0">
                        <a:pos x="47" y="134"/>
                      </a:cxn>
                      <a:cxn ang="0">
                        <a:pos x="101" y="134"/>
                      </a:cxn>
                    </a:cxnLst>
                    <a:rect l="0" t="0" r="r" b="b"/>
                    <a:pathLst>
                      <a:path w="101" h="134">
                        <a:moveTo>
                          <a:pt x="101" y="134"/>
                        </a:moveTo>
                        <a:cubicBezTo>
                          <a:pt x="75" y="99"/>
                          <a:pt x="11" y="15"/>
                          <a:pt x="0" y="0"/>
                        </a:cubicBezTo>
                        <a:cubicBezTo>
                          <a:pt x="47" y="134"/>
                          <a:pt x="47" y="134"/>
                          <a:pt x="47" y="134"/>
                        </a:cubicBezTo>
                        <a:lnTo>
                          <a:pt x="101" y="134"/>
                        </a:lnTo>
                        <a:close/>
                      </a:path>
                    </a:pathLst>
                  </a:custGeom>
                  <a:grpFill/>
                  <a:ln w="9525">
                    <a:noFill/>
                    <a:round/>
                  </a:ln>
                </p:spPr>
                <p:txBody>
                  <a:bodyPr vert="horz" wrap="square" lIns="91440" tIns="45720" rIns="91440" bIns="45720" numCol="1" anchor="t" anchorCtr="0" compatLnSpc="1"/>
                  <a:lstStyle/>
                  <a:p>
                    <a:endParaRPr lang="en-US"/>
                  </a:p>
                </p:txBody>
              </p:sp>
              <p:sp>
                <p:nvSpPr>
                  <p:cNvPr id="117" name="Freeform 113"/>
                  <p:cNvSpPr/>
                  <p:nvPr/>
                </p:nvSpPr>
                <p:spPr bwMode="auto">
                  <a:xfrm>
                    <a:off x="4816475" y="3408363"/>
                    <a:ext cx="223838" cy="166688"/>
                  </a:xfrm>
                  <a:custGeom>
                    <a:avLst/>
                    <a:gdLst/>
                    <a:ahLst/>
                    <a:cxnLst>
                      <a:cxn ang="0">
                        <a:pos x="42" y="0"/>
                      </a:cxn>
                      <a:cxn ang="0">
                        <a:pos x="0" y="20"/>
                      </a:cxn>
                      <a:cxn ang="0">
                        <a:pos x="26" y="15"/>
                      </a:cxn>
                      <a:cxn ang="0">
                        <a:pos x="24" y="26"/>
                      </a:cxn>
                      <a:cxn ang="0">
                        <a:pos x="36" y="17"/>
                      </a:cxn>
                      <a:cxn ang="0">
                        <a:pos x="37" y="28"/>
                      </a:cxn>
                      <a:cxn ang="0">
                        <a:pos x="44" y="20"/>
                      </a:cxn>
                      <a:cxn ang="0">
                        <a:pos x="54" y="45"/>
                      </a:cxn>
                      <a:cxn ang="0">
                        <a:pos x="53" y="23"/>
                      </a:cxn>
                      <a:cxn ang="0">
                        <a:pos x="61" y="31"/>
                      </a:cxn>
                      <a:cxn ang="0">
                        <a:pos x="54" y="14"/>
                      </a:cxn>
                      <a:cxn ang="0">
                        <a:pos x="42" y="0"/>
                      </a:cxn>
                    </a:cxnLst>
                    <a:rect l="0" t="0" r="r" b="b"/>
                    <a:pathLst>
                      <a:path w="61" h="45">
                        <a:moveTo>
                          <a:pt x="42" y="0"/>
                        </a:moveTo>
                        <a:cubicBezTo>
                          <a:pt x="42" y="1"/>
                          <a:pt x="0" y="20"/>
                          <a:pt x="0" y="20"/>
                        </a:cubicBezTo>
                        <a:cubicBezTo>
                          <a:pt x="26" y="15"/>
                          <a:pt x="26" y="15"/>
                          <a:pt x="26" y="15"/>
                        </a:cubicBezTo>
                        <a:cubicBezTo>
                          <a:pt x="26" y="15"/>
                          <a:pt x="22" y="26"/>
                          <a:pt x="24" y="26"/>
                        </a:cubicBezTo>
                        <a:cubicBezTo>
                          <a:pt x="26" y="25"/>
                          <a:pt x="36" y="17"/>
                          <a:pt x="36" y="17"/>
                        </a:cubicBezTo>
                        <a:cubicBezTo>
                          <a:pt x="37" y="28"/>
                          <a:pt x="37" y="28"/>
                          <a:pt x="37" y="28"/>
                        </a:cubicBezTo>
                        <a:cubicBezTo>
                          <a:pt x="44" y="20"/>
                          <a:pt x="44" y="20"/>
                          <a:pt x="44" y="20"/>
                        </a:cubicBezTo>
                        <a:cubicBezTo>
                          <a:pt x="54" y="45"/>
                          <a:pt x="54" y="45"/>
                          <a:pt x="54" y="45"/>
                        </a:cubicBezTo>
                        <a:cubicBezTo>
                          <a:pt x="53" y="23"/>
                          <a:pt x="53" y="23"/>
                          <a:pt x="53" y="23"/>
                        </a:cubicBezTo>
                        <a:cubicBezTo>
                          <a:pt x="61" y="31"/>
                          <a:pt x="61" y="31"/>
                          <a:pt x="61" y="31"/>
                        </a:cubicBezTo>
                        <a:cubicBezTo>
                          <a:pt x="54" y="14"/>
                          <a:pt x="54" y="14"/>
                          <a:pt x="54" y="14"/>
                        </a:cubicBezTo>
                        <a:lnTo>
                          <a:pt x="42" y="0"/>
                        </a:lnTo>
                        <a:close/>
                      </a:path>
                    </a:pathLst>
                  </a:custGeom>
                  <a:grpFill/>
                  <a:ln w="9525">
                    <a:noFill/>
                    <a:round/>
                  </a:ln>
                </p:spPr>
                <p:txBody>
                  <a:bodyPr vert="horz" wrap="square" lIns="91440" tIns="45720" rIns="91440" bIns="45720" numCol="1" anchor="t" anchorCtr="0" compatLnSpc="1"/>
                  <a:lstStyle/>
                  <a:p>
                    <a:endParaRPr lang="en-US"/>
                  </a:p>
                </p:txBody>
              </p:sp>
              <p:sp>
                <p:nvSpPr>
                  <p:cNvPr id="118" name="Rectangle 114"/>
                  <p:cNvSpPr>
                    <a:spLocks noChangeArrowheads="1"/>
                  </p:cNvSpPr>
                  <p:nvPr/>
                </p:nvSpPr>
                <p:spPr bwMode="auto">
                  <a:xfrm>
                    <a:off x="5360988" y="3644900"/>
                    <a:ext cx="17463" cy="2651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19" name="Oval 115"/>
                  <p:cNvSpPr>
                    <a:spLocks noChangeArrowheads="1"/>
                  </p:cNvSpPr>
                  <p:nvPr/>
                </p:nvSpPr>
                <p:spPr bwMode="auto">
                  <a:xfrm>
                    <a:off x="5260975" y="3452813"/>
                    <a:ext cx="214313" cy="214313"/>
                  </a:xfrm>
                  <a:prstGeom prst="ellipse">
                    <a:avLst/>
                  </a:prstGeom>
                  <a:grpFill/>
                  <a:ln w="9525">
                    <a:noFill/>
                    <a:round/>
                  </a:ln>
                </p:spPr>
                <p:txBody>
                  <a:bodyPr vert="horz" wrap="square" lIns="91440" tIns="45720" rIns="91440" bIns="45720" numCol="1" anchor="t" anchorCtr="0" compatLnSpc="1"/>
                  <a:lstStyle/>
                  <a:p>
                    <a:endParaRPr lang="en-US"/>
                  </a:p>
                </p:txBody>
              </p:sp>
              <p:sp>
                <p:nvSpPr>
                  <p:cNvPr id="120" name="Freeform 116"/>
                  <p:cNvSpPr/>
                  <p:nvPr/>
                </p:nvSpPr>
                <p:spPr bwMode="auto">
                  <a:xfrm>
                    <a:off x="5260975" y="3452813"/>
                    <a:ext cx="103188" cy="214313"/>
                  </a:xfrm>
                  <a:custGeom>
                    <a:avLst/>
                    <a:gdLst/>
                    <a:ahLst/>
                    <a:cxnLst>
                      <a:cxn ang="0">
                        <a:pos x="28" y="0"/>
                      </a:cxn>
                      <a:cxn ang="0">
                        <a:pos x="0" y="29"/>
                      </a:cxn>
                      <a:cxn ang="0">
                        <a:pos x="28" y="58"/>
                      </a:cxn>
                      <a:cxn ang="0">
                        <a:pos x="28" y="0"/>
                      </a:cxn>
                    </a:cxnLst>
                    <a:rect l="0" t="0" r="r" b="b"/>
                    <a:pathLst>
                      <a:path w="28" h="58">
                        <a:moveTo>
                          <a:pt x="28" y="0"/>
                        </a:moveTo>
                        <a:cubicBezTo>
                          <a:pt x="13" y="0"/>
                          <a:pt x="0" y="13"/>
                          <a:pt x="0" y="29"/>
                        </a:cubicBezTo>
                        <a:cubicBezTo>
                          <a:pt x="0" y="45"/>
                          <a:pt x="13" y="58"/>
                          <a:pt x="28" y="58"/>
                        </a:cubicBezTo>
                        <a:lnTo>
                          <a:pt x="28" y="0"/>
                        </a:lnTo>
                        <a:close/>
                      </a:path>
                    </a:pathLst>
                  </a:custGeom>
                  <a:grpFill/>
                  <a:ln w="9525">
                    <a:noFill/>
                    <a:round/>
                  </a:ln>
                </p:spPr>
                <p:txBody>
                  <a:bodyPr vert="horz" wrap="square" lIns="91440" tIns="45720" rIns="91440" bIns="45720" numCol="1" anchor="t" anchorCtr="0" compatLnSpc="1"/>
                  <a:lstStyle/>
                  <a:p>
                    <a:endParaRPr lang="en-US"/>
                  </a:p>
                </p:txBody>
              </p:sp>
              <p:sp>
                <p:nvSpPr>
                  <p:cNvPr id="121" name="Rectangle 117"/>
                  <p:cNvSpPr>
                    <a:spLocks noChangeArrowheads="1"/>
                  </p:cNvSpPr>
                  <p:nvPr/>
                </p:nvSpPr>
                <p:spPr bwMode="auto">
                  <a:xfrm>
                    <a:off x="1885950" y="3629025"/>
                    <a:ext cx="25400" cy="2809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22" name="Freeform 118"/>
                  <p:cNvSpPr/>
                  <p:nvPr/>
                </p:nvSpPr>
                <p:spPr bwMode="auto">
                  <a:xfrm>
                    <a:off x="1787525" y="3160713"/>
                    <a:ext cx="249238" cy="495300"/>
                  </a:xfrm>
                  <a:custGeom>
                    <a:avLst/>
                    <a:gdLst/>
                    <a:ahLst/>
                    <a:cxnLst>
                      <a:cxn ang="0">
                        <a:pos x="0" y="312"/>
                      </a:cxn>
                      <a:cxn ang="0">
                        <a:pos x="157" y="312"/>
                      </a:cxn>
                      <a:cxn ang="0">
                        <a:pos x="69" y="0"/>
                      </a:cxn>
                      <a:cxn ang="0">
                        <a:pos x="0" y="312"/>
                      </a:cxn>
                    </a:cxnLst>
                    <a:rect l="0" t="0" r="r" b="b"/>
                    <a:pathLst>
                      <a:path w="157" h="312">
                        <a:moveTo>
                          <a:pt x="0" y="312"/>
                        </a:moveTo>
                        <a:lnTo>
                          <a:pt x="157" y="312"/>
                        </a:lnTo>
                        <a:lnTo>
                          <a:pt x="69" y="0"/>
                        </a:lnTo>
                        <a:lnTo>
                          <a:pt x="0" y="312"/>
                        </a:lnTo>
                        <a:close/>
                      </a:path>
                    </a:pathLst>
                  </a:custGeom>
                  <a:grpFill/>
                  <a:ln w="9525">
                    <a:noFill/>
                    <a:round/>
                  </a:ln>
                </p:spPr>
                <p:txBody>
                  <a:bodyPr vert="horz" wrap="square" lIns="91440" tIns="45720" rIns="91440" bIns="45720" numCol="1" anchor="t" anchorCtr="0" compatLnSpc="1"/>
                  <a:lstStyle/>
                  <a:p>
                    <a:endParaRPr lang="en-US"/>
                  </a:p>
                </p:txBody>
              </p:sp>
              <p:sp>
                <p:nvSpPr>
                  <p:cNvPr id="123" name="Freeform 119"/>
                  <p:cNvSpPr/>
                  <p:nvPr/>
                </p:nvSpPr>
                <p:spPr bwMode="auto">
                  <a:xfrm>
                    <a:off x="1897063" y="3160713"/>
                    <a:ext cx="139700" cy="495300"/>
                  </a:xfrm>
                  <a:custGeom>
                    <a:avLst/>
                    <a:gdLst/>
                    <a:ahLst/>
                    <a:cxnLst>
                      <a:cxn ang="0">
                        <a:pos x="0" y="0"/>
                      </a:cxn>
                      <a:cxn ang="0">
                        <a:pos x="0" y="312"/>
                      </a:cxn>
                      <a:cxn ang="0">
                        <a:pos x="88" y="312"/>
                      </a:cxn>
                      <a:cxn ang="0">
                        <a:pos x="0" y="0"/>
                      </a:cxn>
                    </a:cxnLst>
                    <a:rect l="0" t="0" r="r" b="b"/>
                    <a:pathLst>
                      <a:path w="88" h="312">
                        <a:moveTo>
                          <a:pt x="0" y="0"/>
                        </a:moveTo>
                        <a:lnTo>
                          <a:pt x="0" y="312"/>
                        </a:lnTo>
                        <a:lnTo>
                          <a:pt x="88" y="312"/>
                        </a:lnTo>
                        <a:lnTo>
                          <a:pt x="0" y="0"/>
                        </a:lnTo>
                        <a:close/>
                      </a:path>
                    </a:pathLst>
                  </a:custGeom>
                  <a:grpFill/>
                  <a:ln w="9525">
                    <a:noFill/>
                    <a:round/>
                  </a:ln>
                </p:spPr>
                <p:txBody>
                  <a:bodyPr vert="horz" wrap="square" lIns="91440" tIns="45720" rIns="91440" bIns="45720" numCol="1" anchor="t" anchorCtr="0" compatLnSpc="1"/>
                  <a:lstStyle/>
                  <a:p>
                    <a:endParaRPr lang="en-US"/>
                  </a:p>
                </p:txBody>
              </p:sp>
              <p:sp>
                <p:nvSpPr>
                  <p:cNvPr id="124" name="Rectangle 120"/>
                  <p:cNvSpPr>
                    <a:spLocks noChangeArrowheads="1"/>
                  </p:cNvSpPr>
                  <p:nvPr/>
                </p:nvSpPr>
                <p:spPr bwMode="auto">
                  <a:xfrm>
                    <a:off x="2147888" y="3629025"/>
                    <a:ext cx="25400" cy="2809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25" name="Freeform 121"/>
                  <p:cNvSpPr/>
                  <p:nvPr/>
                </p:nvSpPr>
                <p:spPr bwMode="auto">
                  <a:xfrm>
                    <a:off x="2047875" y="3163888"/>
                    <a:ext cx="250825" cy="495300"/>
                  </a:xfrm>
                  <a:custGeom>
                    <a:avLst/>
                    <a:gdLst/>
                    <a:ahLst/>
                    <a:cxnLst>
                      <a:cxn ang="0">
                        <a:pos x="0" y="312"/>
                      </a:cxn>
                      <a:cxn ang="0">
                        <a:pos x="158" y="312"/>
                      </a:cxn>
                      <a:cxn ang="0">
                        <a:pos x="70" y="0"/>
                      </a:cxn>
                      <a:cxn ang="0">
                        <a:pos x="0" y="312"/>
                      </a:cxn>
                    </a:cxnLst>
                    <a:rect l="0" t="0" r="r" b="b"/>
                    <a:pathLst>
                      <a:path w="158" h="312">
                        <a:moveTo>
                          <a:pt x="0" y="312"/>
                        </a:moveTo>
                        <a:lnTo>
                          <a:pt x="158" y="312"/>
                        </a:lnTo>
                        <a:lnTo>
                          <a:pt x="70" y="0"/>
                        </a:lnTo>
                        <a:lnTo>
                          <a:pt x="0" y="312"/>
                        </a:lnTo>
                        <a:close/>
                      </a:path>
                    </a:pathLst>
                  </a:custGeom>
                  <a:grpFill/>
                  <a:ln w="9525">
                    <a:noFill/>
                    <a:round/>
                  </a:ln>
                </p:spPr>
                <p:txBody>
                  <a:bodyPr vert="horz" wrap="square" lIns="91440" tIns="45720" rIns="91440" bIns="45720" numCol="1" anchor="t" anchorCtr="0" compatLnSpc="1"/>
                  <a:lstStyle/>
                  <a:p>
                    <a:endParaRPr lang="en-US"/>
                  </a:p>
                </p:txBody>
              </p:sp>
              <p:sp>
                <p:nvSpPr>
                  <p:cNvPr id="126" name="Freeform 122"/>
                  <p:cNvSpPr/>
                  <p:nvPr/>
                </p:nvSpPr>
                <p:spPr bwMode="auto">
                  <a:xfrm>
                    <a:off x="2159000" y="3163888"/>
                    <a:ext cx="139700" cy="495300"/>
                  </a:xfrm>
                  <a:custGeom>
                    <a:avLst/>
                    <a:gdLst/>
                    <a:ahLst/>
                    <a:cxnLst>
                      <a:cxn ang="0">
                        <a:pos x="0" y="0"/>
                      </a:cxn>
                      <a:cxn ang="0">
                        <a:pos x="0" y="312"/>
                      </a:cxn>
                      <a:cxn ang="0">
                        <a:pos x="88" y="312"/>
                      </a:cxn>
                      <a:cxn ang="0">
                        <a:pos x="0" y="0"/>
                      </a:cxn>
                    </a:cxnLst>
                    <a:rect l="0" t="0" r="r" b="b"/>
                    <a:pathLst>
                      <a:path w="88" h="312">
                        <a:moveTo>
                          <a:pt x="0" y="0"/>
                        </a:moveTo>
                        <a:lnTo>
                          <a:pt x="0" y="312"/>
                        </a:lnTo>
                        <a:lnTo>
                          <a:pt x="88" y="312"/>
                        </a:lnTo>
                        <a:lnTo>
                          <a:pt x="0" y="0"/>
                        </a:lnTo>
                        <a:close/>
                      </a:path>
                    </a:pathLst>
                  </a:custGeom>
                  <a:grpFill/>
                  <a:ln w="9525">
                    <a:noFill/>
                    <a:round/>
                  </a:ln>
                </p:spPr>
                <p:txBody>
                  <a:bodyPr vert="horz" wrap="square" lIns="91440" tIns="45720" rIns="91440" bIns="45720" numCol="1" anchor="t" anchorCtr="0" compatLnSpc="1"/>
                  <a:lstStyle/>
                  <a:p>
                    <a:endParaRPr lang="en-US"/>
                  </a:p>
                </p:txBody>
              </p:sp>
              <p:sp>
                <p:nvSpPr>
                  <p:cNvPr id="127" name="Rectangle 123"/>
                  <p:cNvSpPr>
                    <a:spLocks noChangeArrowheads="1"/>
                  </p:cNvSpPr>
                  <p:nvPr/>
                </p:nvSpPr>
                <p:spPr bwMode="auto">
                  <a:xfrm>
                    <a:off x="3584575" y="3644900"/>
                    <a:ext cx="22225" cy="2651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28" name="Oval 124"/>
                  <p:cNvSpPr>
                    <a:spLocks noChangeArrowheads="1"/>
                  </p:cNvSpPr>
                  <p:nvPr/>
                </p:nvSpPr>
                <p:spPr bwMode="auto">
                  <a:xfrm>
                    <a:off x="3486150" y="3452813"/>
                    <a:ext cx="212725" cy="214313"/>
                  </a:xfrm>
                  <a:prstGeom prst="ellipse">
                    <a:avLst/>
                  </a:prstGeom>
                  <a:grpFill/>
                  <a:ln w="9525">
                    <a:noFill/>
                    <a:round/>
                  </a:ln>
                </p:spPr>
                <p:txBody>
                  <a:bodyPr vert="horz" wrap="square" lIns="91440" tIns="45720" rIns="91440" bIns="45720" numCol="1" anchor="t" anchorCtr="0" compatLnSpc="1"/>
                  <a:lstStyle/>
                  <a:p>
                    <a:endParaRPr lang="en-US"/>
                  </a:p>
                </p:txBody>
              </p:sp>
              <p:sp>
                <p:nvSpPr>
                  <p:cNvPr id="129" name="Rectangle 125"/>
                  <p:cNvSpPr>
                    <a:spLocks noChangeArrowheads="1"/>
                  </p:cNvSpPr>
                  <p:nvPr/>
                </p:nvSpPr>
                <p:spPr bwMode="auto">
                  <a:xfrm>
                    <a:off x="4367213" y="3644900"/>
                    <a:ext cx="19050" cy="2651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0" name="Oval 126"/>
                  <p:cNvSpPr>
                    <a:spLocks noChangeArrowheads="1"/>
                  </p:cNvSpPr>
                  <p:nvPr/>
                </p:nvSpPr>
                <p:spPr bwMode="auto">
                  <a:xfrm>
                    <a:off x="4268788" y="3452813"/>
                    <a:ext cx="212725" cy="214313"/>
                  </a:xfrm>
                  <a:prstGeom prst="ellipse">
                    <a:avLst/>
                  </a:prstGeom>
                  <a:grpFill/>
                  <a:ln w="9525">
                    <a:noFill/>
                    <a:round/>
                  </a:ln>
                </p:spPr>
                <p:txBody>
                  <a:bodyPr vert="horz" wrap="square" lIns="91440" tIns="45720" rIns="91440" bIns="45720" numCol="1" anchor="t" anchorCtr="0" compatLnSpc="1"/>
                  <a:lstStyle/>
                  <a:p>
                    <a:endParaRPr lang="en-US"/>
                  </a:p>
                </p:txBody>
              </p:sp>
              <p:sp>
                <p:nvSpPr>
                  <p:cNvPr id="131" name="Rectangle 127"/>
                  <p:cNvSpPr>
                    <a:spLocks noChangeArrowheads="1"/>
                  </p:cNvSpPr>
                  <p:nvPr/>
                </p:nvSpPr>
                <p:spPr bwMode="auto">
                  <a:xfrm>
                    <a:off x="3963988" y="3644900"/>
                    <a:ext cx="17463" cy="2651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2" name="Oval 128"/>
                  <p:cNvSpPr>
                    <a:spLocks noChangeArrowheads="1"/>
                  </p:cNvSpPr>
                  <p:nvPr/>
                </p:nvSpPr>
                <p:spPr bwMode="auto">
                  <a:xfrm>
                    <a:off x="3863975" y="3452813"/>
                    <a:ext cx="214313" cy="214313"/>
                  </a:xfrm>
                  <a:prstGeom prst="ellipse">
                    <a:avLst/>
                  </a:prstGeom>
                  <a:grpFill/>
                  <a:ln w="9525">
                    <a:noFill/>
                    <a:round/>
                  </a:ln>
                </p:spPr>
                <p:txBody>
                  <a:bodyPr vert="horz" wrap="square" lIns="91440" tIns="45720" rIns="91440" bIns="45720" numCol="1" anchor="t" anchorCtr="0" compatLnSpc="1"/>
                  <a:lstStyle/>
                  <a:p>
                    <a:endParaRPr lang="en-US"/>
                  </a:p>
                </p:txBody>
              </p:sp>
              <p:sp>
                <p:nvSpPr>
                  <p:cNvPr id="133" name="Rectangle 129"/>
                  <p:cNvSpPr>
                    <a:spLocks noChangeArrowheads="1"/>
                  </p:cNvSpPr>
                  <p:nvPr/>
                </p:nvSpPr>
                <p:spPr bwMode="auto">
                  <a:xfrm>
                    <a:off x="2279650" y="3748088"/>
                    <a:ext cx="863600" cy="16192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4" name="Freeform 130"/>
                  <p:cNvSpPr/>
                  <p:nvPr/>
                </p:nvSpPr>
                <p:spPr bwMode="auto">
                  <a:xfrm>
                    <a:off x="2139950" y="3238500"/>
                    <a:ext cx="1158875" cy="509588"/>
                  </a:xfrm>
                  <a:custGeom>
                    <a:avLst/>
                    <a:gdLst/>
                    <a:ahLst/>
                    <a:cxnLst>
                      <a:cxn ang="0">
                        <a:pos x="730" y="321"/>
                      </a:cxn>
                      <a:cxn ang="0">
                        <a:pos x="0" y="321"/>
                      </a:cxn>
                      <a:cxn ang="0">
                        <a:pos x="357" y="0"/>
                      </a:cxn>
                      <a:cxn ang="0">
                        <a:pos x="730" y="321"/>
                      </a:cxn>
                    </a:cxnLst>
                    <a:rect l="0" t="0" r="r" b="b"/>
                    <a:pathLst>
                      <a:path w="730" h="321">
                        <a:moveTo>
                          <a:pt x="730" y="321"/>
                        </a:moveTo>
                        <a:lnTo>
                          <a:pt x="0" y="321"/>
                        </a:lnTo>
                        <a:lnTo>
                          <a:pt x="357" y="0"/>
                        </a:lnTo>
                        <a:lnTo>
                          <a:pt x="730" y="321"/>
                        </a:lnTo>
                        <a:close/>
                      </a:path>
                    </a:pathLst>
                  </a:custGeom>
                  <a:grpFill/>
                  <a:ln w="9525">
                    <a:noFill/>
                    <a:round/>
                  </a:ln>
                </p:spPr>
                <p:txBody>
                  <a:bodyPr vert="horz" wrap="square" lIns="91440" tIns="45720" rIns="91440" bIns="45720" numCol="1" anchor="t" anchorCtr="0" compatLnSpc="1"/>
                  <a:lstStyle/>
                  <a:p>
                    <a:endParaRPr lang="en-US"/>
                  </a:p>
                </p:txBody>
              </p:sp>
              <p:sp>
                <p:nvSpPr>
                  <p:cNvPr id="135" name="Rectangle 131"/>
                  <p:cNvSpPr>
                    <a:spLocks noChangeArrowheads="1"/>
                  </p:cNvSpPr>
                  <p:nvPr/>
                </p:nvSpPr>
                <p:spPr bwMode="auto">
                  <a:xfrm>
                    <a:off x="3228975" y="3803650"/>
                    <a:ext cx="14288"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6" name="Rectangle 132"/>
                  <p:cNvSpPr>
                    <a:spLocks noChangeArrowheads="1"/>
                  </p:cNvSpPr>
                  <p:nvPr/>
                </p:nvSpPr>
                <p:spPr bwMode="auto">
                  <a:xfrm>
                    <a:off x="3143250" y="3825875"/>
                    <a:ext cx="1430338" cy="1905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7" name="Rectangle 133"/>
                  <p:cNvSpPr>
                    <a:spLocks noChangeArrowheads="1"/>
                  </p:cNvSpPr>
                  <p:nvPr/>
                </p:nvSpPr>
                <p:spPr bwMode="auto">
                  <a:xfrm>
                    <a:off x="3143250" y="3867150"/>
                    <a:ext cx="1430338" cy="14288"/>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8" name="Rectangle 134"/>
                  <p:cNvSpPr>
                    <a:spLocks noChangeArrowheads="1"/>
                  </p:cNvSpPr>
                  <p:nvPr/>
                </p:nvSpPr>
                <p:spPr bwMode="auto">
                  <a:xfrm>
                    <a:off x="3143250" y="3903663"/>
                    <a:ext cx="1430338" cy="6350"/>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39" name="Rectangle 135"/>
                  <p:cNvSpPr>
                    <a:spLocks noChangeArrowheads="1"/>
                  </p:cNvSpPr>
                  <p:nvPr/>
                </p:nvSpPr>
                <p:spPr bwMode="auto">
                  <a:xfrm>
                    <a:off x="3338513" y="3803650"/>
                    <a:ext cx="14288"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0" name="Rectangle 136"/>
                  <p:cNvSpPr>
                    <a:spLocks noChangeArrowheads="1"/>
                  </p:cNvSpPr>
                  <p:nvPr/>
                </p:nvSpPr>
                <p:spPr bwMode="auto">
                  <a:xfrm>
                    <a:off x="3455988" y="3803650"/>
                    <a:ext cx="14288"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1" name="Rectangle 137"/>
                  <p:cNvSpPr>
                    <a:spLocks noChangeArrowheads="1"/>
                  </p:cNvSpPr>
                  <p:nvPr/>
                </p:nvSpPr>
                <p:spPr bwMode="auto">
                  <a:xfrm>
                    <a:off x="3567113" y="3803650"/>
                    <a:ext cx="17463"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2" name="Rectangle 138"/>
                  <p:cNvSpPr>
                    <a:spLocks noChangeArrowheads="1"/>
                  </p:cNvSpPr>
                  <p:nvPr/>
                </p:nvSpPr>
                <p:spPr bwMode="auto">
                  <a:xfrm>
                    <a:off x="3709988" y="3803650"/>
                    <a:ext cx="17463"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3" name="Rectangle 139"/>
                  <p:cNvSpPr>
                    <a:spLocks noChangeArrowheads="1"/>
                  </p:cNvSpPr>
                  <p:nvPr/>
                </p:nvSpPr>
                <p:spPr bwMode="auto">
                  <a:xfrm>
                    <a:off x="3824288" y="3803650"/>
                    <a:ext cx="14288"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4" name="Rectangle 140"/>
                  <p:cNvSpPr>
                    <a:spLocks noChangeArrowheads="1"/>
                  </p:cNvSpPr>
                  <p:nvPr/>
                </p:nvSpPr>
                <p:spPr bwMode="auto">
                  <a:xfrm>
                    <a:off x="3911600" y="3803650"/>
                    <a:ext cx="19050"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5" name="Rectangle 141"/>
                  <p:cNvSpPr>
                    <a:spLocks noChangeArrowheads="1"/>
                  </p:cNvSpPr>
                  <p:nvPr/>
                </p:nvSpPr>
                <p:spPr bwMode="auto">
                  <a:xfrm>
                    <a:off x="4022725" y="3803650"/>
                    <a:ext cx="17463"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6" name="Rectangle 142"/>
                  <p:cNvSpPr>
                    <a:spLocks noChangeArrowheads="1"/>
                  </p:cNvSpPr>
                  <p:nvPr/>
                </p:nvSpPr>
                <p:spPr bwMode="auto">
                  <a:xfrm>
                    <a:off x="4106863" y="3803650"/>
                    <a:ext cx="14288"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7" name="Rectangle 143"/>
                  <p:cNvSpPr>
                    <a:spLocks noChangeArrowheads="1"/>
                  </p:cNvSpPr>
                  <p:nvPr/>
                </p:nvSpPr>
                <p:spPr bwMode="auto">
                  <a:xfrm>
                    <a:off x="4217988" y="3803650"/>
                    <a:ext cx="17463"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8" name="Rectangle 144"/>
                  <p:cNvSpPr>
                    <a:spLocks noChangeArrowheads="1"/>
                  </p:cNvSpPr>
                  <p:nvPr/>
                </p:nvSpPr>
                <p:spPr bwMode="auto">
                  <a:xfrm>
                    <a:off x="4316413" y="3803650"/>
                    <a:ext cx="19050"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49" name="Rectangle 145"/>
                  <p:cNvSpPr>
                    <a:spLocks noChangeArrowheads="1"/>
                  </p:cNvSpPr>
                  <p:nvPr/>
                </p:nvSpPr>
                <p:spPr bwMode="auto">
                  <a:xfrm>
                    <a:off x="4430713" y="3803650"/>
                    <a:ext cx="14288"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50" name="Rectangle 146"/>
                  <p:cNvSpPr>
                    <a:spLocks noChangeArrowheads="1"/>
                  </p:cNvSpPr>
                  <p:nvPr/>
                </p:nvSpPr>
                <p:spPr bwMode="auto">
                  <a:xfrm>
                    <a:off x="4545013" y="3803650"/>
                    <a:ext cx="17463" cy="10636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51" name="Rectangle 147"/>
                  <p:cNvSpPr>
                    <a:spLocks noChangeArrowheads="1"/>
                  </p:cNvSpPr>
                  <p:nvPr/>
                </p:nvSpPr>
                <p:spPr bwMode="auto">
                  <a:xfrm>
                    <a:off x="2312988" y="3789363"/>
                    <a:ext cx="146050" cy="619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52" name="Rectangle 148"/>
                  <p:cNvSpPr>
                    <a:spLocks noChangeArrowheads="1"/>
                  </p:cNvSpPr>
                  <p:nvPr/>
                </p:nvSpPr>
                <p:spPr bwMode="auto">
                  <a:xfrm>
                    <a:off x="2643188" y="3836988"/>
                    <a:ext cx="150813" cy="73025"/>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53" name="Rectangle 149"/>
                  <p:cNvSpPr>
                    <a:spLocks noChangeArrowheads="1"/>
                  </p:cNvSpPr>
                  <p:nvPr/>
                </p:nvSpPr>
                <p:spPr bwMode="auto">
                  <a:xfrm>
                    <a:off x="2947988" y="3789363"/>
                    <a:ext cx="150813" cy="61913"/>
                  </a:xfrm>
                  <a:prstGeom prst="rect">
                    <a:avLst/>
                  </a:prstGeom>
                  <a:grpFill/>
                  <a:ln w="9525">
                    <a:noFill/>
                    <a:miter lim="800000"/>
                  </a:ln>
                </p:spPr>
                <p:txBody>
                  <a:bodyPr vert="horz" wrap="square" lIns="91440" tIns="45720" rIns="91440" bIns="45720" numCol="1" anchor="t" anchorCtr="0" compatLnSpc="1"/>
                  <a:lstStyle/>
                  <a:p>
                    <a:endParaRPr lang="en-US"/>
                  </a:p>
                </p:txBody>
              </p:sp>
              <p:sp>
                <p:nvSpPr>
                  <p:cNvPr id="154" name="Freeform 150"/>
                  <p:cNvSpPr/>
                  <p:nvPr/>
                </p:nvSpPr>
                <p:spPr bwMode="auto">
                  <a:xfrm>
                    <a:off x="2720975" y="3252788"/>
                    <a:ext cx="577850" cy="495300"/>
                  </a:xfrm>
                  <a:custGeom>
                    <a:avLst/>
                    <a:gdLst/>
                    <a:ahLst/>
                    <a:cxnLst>
                      <a:cxn ang="0">
                        <a:pos x="0" y="0"/>
                      </a:cxn>
                      <a:cxn ang="0">
                        <a:pos x="181" y="312"/>
                      </a:cxn>
                      <a:cxn ang="0">
                        <a:pos x="364" y="312"/>
                      </a:cxn>
                      <a:cxn ang="0">
                        <a:pos x="0" y="0"/>
                      </a:cxn>
                    </a:cxnLst>
                    <a:rect l="0" t="0" r="r" b="b"/>
                    <a:pathLst>
                      <a:path w="364" h="312">
                        <a:moveTo>
                          <a:pt x="0" y="0"/>
                        </a:moveTo>
                        <a:lnTo>
                          <a:pt x="181" y="312"/>
                        </a:lnTo>
                        <a:lnTo>
                          <a:pt x="364" y="312"/>
                        </a:lnTo>
                        <a:lnTo>
                          <a:pt x="0" y="0"/>
                        </a:lnTo>
                        <a:close/>
                      </a:path>
                    </a:pathLst>
                  </a:custGeom>
                  <a:grpFill/>
                  <a:ln w="9525">
                    <a:noFill/>
                    <a:round/>
                  </a:ln>
                </p:spPr>
                <p:txBody>
                  <a:bodyPr vert="horz" wrap="square" lIns="91440" tIns="45720" rIns="91440" bIns="45720" numCol="1" anchor="t" anchorCtr="0" compatLnSpc="1"/>
                  <a:lstStyle/>
                  <a:p>
                    <a:endParaRPr lang="en-US"/>
                  </a:p>
                </p:txBody>
              </p:sp>
              <p:sp>
                <p:nvSpPr>
                  <p:cNvPr id="155" name="Freeform 151"/>
                  <p:cNvSpPr/>
                  <p:nvPr/>
                </p:nvSpPr>
                <p:spPr bwMode="auto">
                  <a:xfrm>
                    <a:off x="1100138" y="3784600"/>
                    <a:ext cx="388938" cy="100013"/>
                  </a:xfrm>
                  <a:custGeom>
                    <a:avLst/>
                    <a:gdLst/>
                    <a:ahLst/>
                    <a:cxnLst>
                      <a:cxn ang="0">
                        <a:pos x="0" y="26"/>
                      </a:cxn>
                      <a:cxn ang="0">
                        <a:pos x="2" y="19"/>
                      </a:cxn>
                      <a:cxn ang="0">
                        <a:pos x="15" y="17"/>
                      </a:cxn>
                      <a:cxn ang="0">
                        <a:pos x="15" y="16"/>
                      </a:cxn>
                      <a:cxn ang="0">
                        <a:pos x="63" y="8"/>
                      </a:cxn>
                      <a:cxn ang="0">
                        <a:pos x="103" y="2"/>
                      </a:cxn>
                      <a:cxn ang="0">
                        <a:pos x="50" y="22"/>
                      </a:cxn>
                      <a:cxn ang="0">
                        <a:pos x="0" y="26"/>
                      </a:cxn>
                    </a:cxnLst>
                    <a:rect l="0" t="0" r="r" b="b"/>
                    <a:pathLst>
                      <a:path w="106" h="27">
                        <a:moveTo>
                          <a:pt x="0" y="26"/>
                        </a:moveTo>
                        <a:cubicBezTo>
                          <a:pt x="2" y="19"/>
                          <a:pt x="2" y="19"/>
                          <a:pt x="2" y="19"/>
                        </a:cubicBezTo>
                        <a:cubicBezTo>
                          <a:pt x="15" y="17"/>
                          <a:pt x="15" y="17"/>
                          <a:pt x="15" y="17"/>
                        </a:cubicBezTo>
                        <a:cubicBezTo>
                          <a:pt x="15" y="16"/>
                          <a:pt x="15" y="16"/>
                          <a:pt x="15" y="16"/>
                        </a:cubicBezTo>
                        <a:cubicBezTo>
                          <a:pt x="15" y="16"/>
                          <a:pt x="53" y="10"/>
                          <a:pt x="63" y="8"/>
                        </a:cubicBezTo>
                        <a:cubicBezTo>
                          <a:pt x="73" y="5"/>
                          <a:pt x="100" y="0"/>
                          <a:pt x="103" y="2"/>
                        </a:cubicBezTo>
                        <a:cubicBezTo>
                          <a:pt x="106" y="5"/>
                          <a:pt x="78" y="20"/>
                          <a:pt x="50" y="22"/>
                        </a:cubicBezTo>
                        <a:cubicBezTo>
                          <a:pt x="22" y="25"/>
                          <a:pt x="1" y="27"/>
                          <a:pt x="0" y="26"/>
                        </a:cubicBezTo>
                        <a:close/>
                      </a:path>
                    </a:pathLst>
                  </a:custGeom>
                  <a:grpFill/>
                  <a:ln w="9525">
                    <a:noFill/>
                    <a:round/>
                  </a:ln>
                </p:spPr>
                <p:txBody>
                  <a:bodyPr vert="horz" wrap="square" lIns="91440" tIns="45720" rIns="91440" bIns="45720" numCol="1" anchor="t" anchorCtr="0" compatLnSpc="1"/>
                  <a:lstStyle/>
                  <a:p>
                    <a:endParaRPr lang="en-US"/>
                  </a:p>
                </p:txBody>
              </p:sp>
              <p:sp>
                <p:nvSpPr>
                  <p:cNvPr id="156" name="Freeform 152"/>
                  <p:cNvSpPr/>
                  <p:nvPr/>
                </p:nvSpPr>
                <p:spPr bwMode="auto">
                  <a:xfrm>
                    <a:off x="1100138" y="3792538"/>
                    <a:ext cx="381000" cy="139700"/>
                  </a:xfrm>
                  <a:custGeom>
                    <a:avLst/>
                    <a:gdLst/>
                    <a:ahLst/>
                    <a:cxnLst>
                      <a:cxn ang="0">
                        <a:pos x="0" y="24"/>
                      </a:cxn>
                      <a:cxn ang="0">
                        <a:pos x="3" y="30"/>
                      </a:cxn>
                      <a:cxn ang="0">
                        <a:pos x="4" y="29"/>
                      </a:cxn>
                      <a:cxn ang="0">
                        <a:pos x="5" y="34"/>
                      </a:cxn>
                      <a:cxn ang="0">
                        <a:pos x="93" y="22"/>
                      </a:cxn>
                      <a:cxn ang="0">
                        <a:pos x="103" y="0"/>
                      </a:cxn>
                      <a:cxn ang="0">
                        <a:pos x="0" y="24"/>
                      </a:cxn>
                    </a:cxnLst>
                    <a:rect l="0" t="0" r="r" b="b"/>
                    <a:pathLst>
                      <a:path w="104" h="38">
                        <a:moveTo>
                          <a:pt x="0" y="24"/>
                        </a:moveTo>
                        <a:cubicBezTo>
                          <a:pt x="3" y="30"/>
                          <a:pt x="3" y="30"/>
                          <a:pt x="3" y="30"/>
                        </a:cubicBezTo>
                        <a:cubicBezTo>
                          <a:pt x="4" y="29"/>
                          <a:pt x="4" y="29"/>
                          <a:pt x="4" y="29"/>
                        </a:cubicBezTo>
                        <a:cubicBezTo>
                          <a:pt x="5" y="34"/>
                          <a:pt x="5" y="34"/>
                          <a:pt x="5" y="34"/>
                        </a:cubicBezTo>
                        <a:cubicBezTo>
                          <a:pt x="5" y="34"/>
                          <a:pt x="60" y="38"/>
                          <a:pt x="93" y="22"/>
                        </a:cubicBezTo>
                        <a:cubicBezTo>
                          <a:pt x="93" y="22"/>
                          <a:pt x="104" y="10"/>
                          <a:pt x="103" y="0"/>
                        </a:cubicBezTo>
                        <a:cubicBezTo>
                          <a:pt x="103" y="0"/>
                          <a:pt x="92" y="20"/>
                          <a:pt x="0" y="24"/>
                        </a:cubicBezTo>
                        <a:close/>
                      </a:path>
                    </a:pathLst>
                  </a:custGeom>
                  <a:grpFill/>
                  <a:ln w="9525">
                    <a:noFill/>
                    <a:round/>
                  </a:ln>
                </p:spPr>
                <p:txBody>
                  <a:bodyPr vert="horz" wrap="square" lIns="91440" tIns="45720" rIns="91440" bIns="45720" numCol="1" anchor="t" anchorCtr="0" compatLnSpc="1"/>
                  <a:lstStyle/>
                  <a:p>
                    <a:endParaRPr lang="en-US"/>
                  </a:p>
                </p:txBody>
              </p:sp>
              <p:sp>
                <p:nvSpPr>
                  <p:cNvPr id="157" name="Freeform 153"/>
                  <p:cNvSpPr/>
                  <p:nvPr/>
                </p:nvSpPr>
                <p:spPr bwMode="auto">
                  <a:xfrm>
                    <a:off x="1069975" y="3311525"/>
                    <a:ext cx="360363" cy="514350"/>
                  </a:xfrm>
                  <a:custGeom>
                    <a:avLst/>
                    <a:gdLst/>
                    <a:ahLst/>
                    <a:cxnLst>
                      <a:cxn ang="0">
                        <a:pos x="222" y="277"/>
                      </a:cxn>
                      <a:cxn ang="0">
                        <a:pos x="218" y="249"/>
                      </a:cxn>
                      <a:cxn ang="0">
                        <a:pos x="218" y="249"/>
                      </a:cxn>
                      <a:cxn ang="0">
                        <a:pos x="211" y="219"/>
                      </a:cxn>
                      <a:cxn ang="0">
                        <a:pos x="204" y="191"/>
                      </a:cxn>
                      <a:cxn ang="0">
                        <a:pos x="204" y="191"/>
                      </a:cxn>
                      <a:cxn ang="0">
                        <a:pos x="199" y="161"/>
                      </a:cxn>
                      <a:cxn ang="0">
                        <a:pos x="199" y="159"/>
                      </a:cxn>
                      <a:cxn ang="0">
                        <a:pos x="178" y="128"/>
                      </a:cxn>
                      <a:cxn ang="0">
                        <a:pos x="178" y="128"/>
                      </a:cxn>
                      <a:cxn ang="0">
                        <a:pos x="155" y="93"/>
                      </a:cxn>
                      <a:cxn ang="0">
                        <a:pos x="155" y="93"/>
                      </a:cxn>
                      <a:cxn ang="0">
                        <a:pos x="132" y="61"/>
                      </a:cxn>
                      <a:cxn ang="0">
                        <a:pos x="132" y="58"/>
                      </a:cxn>
                      <a:cxn ang="0">
                        <a:pos x="111" y="26"/>
                      </a:cxn>
                      <a:cxn ang="0">
                        <a:pos x="95" y="0"/>
                      </a:cxn>
                      <a:cxn ang="0">
                        <a:pos x="88" y="19"/>
                      </a:cxn>
                      <a:cxn ang="0">
                        <a:pos x="81" y="44"/>
                      </a:cxn>
                      <a:cxn ang="0">
                        <a:pos x="81" y="44"/>
                      </a:cxn>
                      <a:cxn ang="0">
                        <a:pos x="74" y="68"/>
                      </a:cxn>
                      <a:cxn ang="0">
                        <a:pos x="74" y="70"/>
                      </a:cxn>
                      <a:cxn ang="0">
                        <a:pos x="67" y="93"/>
                      </a:cxn>
                      <a:cxn ang="0">
                        <a:pos x="67" y="96"/>
                      </a:cxn>
                      <a:cxn ang="0">
                        <a:pos x="60" y="119"/>
                      </a:cxn>
                      <a:cxn ang="0">
                        <a:pos x="53" y="145"/>
                      </a:cxn>
                      <a:cxn ang="0">
                        <a:pos x="51" y="145"/>
                      </a:cxn>
                      <a:cxn ang="0">
                        <a:pos x="44" y="170"/>
                      </a:cxn>
                      <a:cxn ang="0">
                        <a:pos x="37" y="193"/>
                      </a:cxn>
                      <a:cxn ang="0">
                        <a:pos x="37" y="196"/>
                      </a:cxn>
                      <a:cxn ang="0">
                        <a:pos x="30" y="219"/>
                      </a:cxn>
                      <a:cxn ang="0">
                        <a:pos x="23" y="245"/>
                      </a:cxn>
                      <a:cxn ang="0">
                        <a:pos x="23" y="245"/>
                      </a:cxn>
                      <a:cxn ang="0">
                        <a:pos x="16" y="270"/>
                      </a:cxn>
                      <a:cxn ang="0">
                        <a:pos x="14" y="270"/>
                      </a:cxn>
                      <a:cxn ang="0">
                        <a:pos x="7" y="296"/>
                      </a:cxn>
                      <a:cxn ang="0">
                        <a:pos x="7" y="296"/>
                      </a:cxn>
                      <a:cxn ang="0">
                        <a:pos x="0" y="322"/>
                      </a:cxn>
                      <a:cxn ang="0">
                        <a:pos x="0" y="324"/>
                      </a:cxn>
                      <a:cxn ang="0">
                        <a:pos x="7" y="322"/>
                      </a:cxn>
                      <a:cxn ang="0">
                        <a:pos x="67" y="315"/>
                      </a:cxn>
                      <a:cxn ang="0">
                        <a:pos x="69" y="315"/>
                      </a:cxn>
                      <a:cxn ang="0">
                        <a:pos x="130" y="305"/>
                      </a:cxn>
                      <a:cxn ang="0">
                        <a:pos x="132" y="305"/>
                      </a:cxn>
                      <a:cxn ang="0">
                        <a:pos x="195" y="298"/>
                      </a:cxn>
                      <a:cxn ang="0">
                        <a:pos x="197" y="298"/>
                      </a:cxn>
                      <a:cxn ang="0">
                        <a:pos x="227" y="294"/>
                      </a:cxn>
                      <a:cxn ang="0">
                        <a:pos x="222" y="277"/>
                      </a:cxn>
                    </a:cxnLst>
                    <a:rect l="0" t="0" r="r" b="b"/>
                    <a:pathLst>
                      <a:path w="227" h="324">
                        <a:moveTo>
                          <a:pt x="222" y="277"/>
                        </a:moveTo>
                        <a:lnTo>
                          <a:pt x="218" y="249"/>
                        </a:lnTo>
                        <a:lnTo>
                          <a:pt x="218" y="249"/>
                        </a:lnTo>
                        <a:lnTo>
                          <a:pt x="211" y="219"/>
                        </a:lnTo>
                        <a:lnTo>
                          <a:pt x="204" y="191"/>
                        </a:lnTo>
                        <a:lnTo>
                          <a:pt x="204" y="191"/>
                        </a:lnTo>
                        <a:lnTo>
                          <a:pt x="199" y="161"/>
                        </a:lnTo>
                        <a:lnTo>
                          <a:pt x="199" y="159"/>
                        </a:lnTo>
                        <a:lnTo>
                          <a:pt x="178" y="128"/>
                        </a:lnTo>
                        <a:lnTo>
                          <a:pt x="178" y="128"/>
                        </a:lnTo>
                        <a:lnTo>
                          <a:pt x="155" y="93"/>
                        </a:lnTo>
                        <a:lnTo>
                          <a:pt x="155" y="93"/>
                        </a:lnTo>
                        <a:lnTo>
                          <a:pt x="132" y="61"/>
                        </a:lnTo>
                        <a:lnTo>
                          <a:pt x="132" y="58"/>
                        </a:lnTo>
                        <a:lnTo>
                          <a:pt x="111" y="26"/>
                        </a:lnTo>
                        <a:lnTo>
                          <a:pt x="95" y="0"/>
                        </a:lnTo>
                        <a:lnTo>
                          <a:pt x="88" y="19"/>
                        </a:lnTo>
                        <a:lnTo>
                          <a:pt x="81" y="44"/>
                        </a:lnTo>
                        <a:lnTo>
                          <a:pt x="81" y="44"/>
                        </a:lnTo>
                        <a:lnTo>
                          <a:pt x="74" y="68"/>
                        </a:lnTo>
                        <a:lnTo>
                          <a:pt x="74" y="70"/>
                        </a:lnTo>
                        <a:lnTo>
                          <a:pt x="67" y="93"/>
                        </a:lnTo>
                        <a:lnTo>
                          <a:pt x="67" y="96"/>
                        </a:lnTo>
                        <a:lnTo>
                          <a:pt x="60" y="119"/>
                        </a:lnTo>
                        <a:lnTo>
                          <a:pt x="53" y="145"/>
                        </a:lnTo>
                        <a:lnTo>
                          <a:pt x="51" y="145"/>
                        </a:lnTo>
                        <a:lnTo>
                          <a:pt x="44" y="170"/>
                        </a:lnTo>
                        <a:lnTo>
                          <a:pt x="37" y="193"/>
                        </a:lnTo>
                        <a:lnTo>
                          <a:pt x="37" y="196"/>
                        </a:lnTo>
                        <a:lnTo>
                          <a:pt x="30" y="219"/>
                        </a:lnTo>
                        <a:lnTo>
                          <a:pt x="23" y="245"/>
                        </a:lnTo>
                        <a:lnTo>
                          <a:pt x="23" y="245"/>
                        </a:lnTo>
                        <a:lnTo>
                          <a:pt x="16" y="270"/>
                        </a:lnTo>
                        <a:lnTo>
                          <a:pt x="14" y="270"/>
                        </a:lnTo>
                        <a:lnTo>
                          <a:pt x="7" y="296"/>
                        </a:lnTo>
                        <a:lnTo>
                          <a:pt x="7" y="296"/>
                        </a:lnTo>
                        <a:lnTo>
                          <a:pt x="0" y="322"/>
                        </a:lnTo>
                        <a:lnTo>
                          <a:pt x="0" y="324"/>
                        </a:lnTo>
                        <a:lnTo>
                          <a:pt x="7" y="322"/>
                        </a:lnTo>
                        <a:lnTo>
                          <a:pt x="67" y="315"/>
                        </a:lnTo>
                        <a:lnTo>
                          <a:pt x="69" y="315"/>
                        </a:lnTo>
                        <a:lnTo>
                          <a:pt x="130" y="305"/>
                        </a:lnTo>
                        <a:lnTo>
                          <a:pt x="132" y="305"/>
                        </a:lnTo>
                        <a:lnTo>
                          <a:pt x="195" y="298"/>
                        </a:lnTo>
                        <a:lnTo>
                          <a:pt x="197" y="298"/>
                        </a:lnTo>
                        <a:lnTo>
                          <a:pt x="227" y="294"/>
                        </a:lnTo>
                        <a:lnTo>
                          <a:pt x="222" y="277"/>
                        </a:lnTo>
                        <a:close/>
                      </a:path>
                    </a:pathLst>
                  </a:custGeom>
                  <a:grpFill/>
                  <a:ln w="9525">
                    <a:noFill/>
                    <a:round/>
                  </a:ln>
                </p:spPr>
                <p:txBody>
                  <a:bodyPr vert="horz" wrap="square" lIns="91440" tIns="45720" rIns="91440" bIns="45720" numCol="1" anchor="t" anchorCtr="0" compatLnSpc="1"/>
                  <a:lstStyle/>
                  <a:p>
                    <a:endParaRPr lang="en-US"/>
                  </a:p>
                </p:txBody>
              </p:sp>
              <p:sp>
                <p:nvSpPr>
                  <p:cNvPr id="158" name="Freeform 154"/>
                  <p:cNvSpPr/>
                  <p:nvPr/>
                </p:nvSpPr>
                <p:spPr bwMode="auto">
                  <a:xfrm>
                    <a:off x="1360488" y="3375025"/>
                    <a:ext cx="84138" cy="420688"/>
                  </a:xfrm>
                  <a:custGeom>
                    <a:avLst/>
                    <a:gdLst/>
                    <a:ahLst/>
                    <a:cxnLst>
                      <a:cxn ang="0">
                        <a:pos x="0" y="2"/>
                      </a:cxn>
                      <a:cxn ang="0">
                        <a:pos x="21" y="114"/>
                      </a:cxn>
                      <a:cxn ang="0">
                        <a:pos x="23" y="113"/>
                      </a:cxn>
                      <a:cxn ang="0">
                        <a:pos x="1" y="1"/>
                      </a:cxn>
                      <a:cxn ang="0">
                        <a:pos x="0" y="2"/>
                      </a:cxn>
                    </a:cxnLst>
                    <a:rect l="0" t="0" r="r" b="b"/>
                    <a:pathLst>
                      <a:path w="23" h="114">
                        <a:moveTo>
                          <a:pt x="0" y="2"/>
                        </a:moveTo>
                        <a:cubicBezTo>
                          <a:pt x="21" y="114"/>
                          <a:pt x="21" y="114"/>
                          <a:pt x="21" y="114"/>
                        </a:cubicBezTo>
                        <a:cubicBezTo>
                          <a:pt x="23" y="113"/>
                          <a:pt x="23" y="113"/>
                          <a:pt x="23" y="113"/>
                        </a:cubicBezTo>
                        <a:cubicBezTo>
                          <a:pt x="23" y="113"/>
                          <a:pt x="6" y="13"/>
                          <a:pt x="1" y="1"/>
                        </a:cubicBezTo>
                        <a:cubicBezTo>
                          <a:pt x="1" y="1"/>
                          <a:pt x="0" y="0"/>
                          <a:pt x="0" y="2"/>
                        </a:cubicBezTo>
                        <a:close/>
                      </a:path>
                    </a:pathLst>
                  </a:custGeom>
                  <a:grpFill/>
                  <a:ln w="9525">
                    <a:noFill/>
                    <a:round/>
                  </a:ln>
                </p:spPr>
                <p:txBody>
                  <a:bodyPr vert="horz" wrap="square" lIns="91440" tIns="45720" rIns="91440" bIns="45720" numCol="1" anchor="t" anchorCtr="0" compatLnSpc="1"/>
                  <a:lstStyle/>
                  <a:p>
                    <a:endParaRPr lang="en-US"/>
                  </a:p>
                </p:txBody>
              </p:sp>
              <p:sp>
                <p:nvSpPr>
                  <p:cNvPr id="159" name="Freeform 155"/>
                  <p:cNvSpPr/>
                  <p:nvPr/>
                </p:nvSpPr>
                <p:spPr bwMode="auto">
                  <a:xfrm>
                    <a:off x="1220788" y="3311525"/>
                    <a:ext cx="179388" cy="288925"/>
                  </a:xfrm>
                  <a:custGeom>
                    <a:avLst/>
                    <a:gdLst/>
                    <a:ahLst/>
                    <a:cxnLst>
                      <a:cxn ang="0">
                        <a:pos x="49" y="78"/>
                      </a:cxn>
                      <a:cxn ang="0">
                        <a:pos x="0" y="0"/>
                      </a:cxn>
                      <a:cxn ang="0">
                        <a:pos x="0" y="0"/>
                      </a:cxn>
                      <a:cxn ang="0">
                        <a:pos x="47" y="69"/>
                      </a:cxn>
                      <a:cxn ang="0">
                        <a:pos x="49" y="78"/>
                      </a:cxn>
                    </a:cxnLst>
                    <a:rect l="0" t="0" r="r" b="b"/>
                    <a:pathLst>
                      <a:path w="49" h="78">
                        <a:moveTo>
                          <a:pt x="49" y="78"/>
                        </a:moveTo>
                        <a:cubicBezTo>
                          <a:pt x="49" y="78"/>
                          <a:pt x="0" y="1"/>
                          <a:pt x="0" y="0"/>
                        </a:cubicBezTo>
                        <a:cubicBezTo>
                          <a:pt x="0" y="0"/>
                          <a:pt x="0" y="0"/>
                          <a:pt x="0" y="0"/>
                        </a:cubicBezTo>
                        <a:cubicBezTo>
                          <a:pt x="1" y="0"/>
                          <a:pt x="47" y="69"/>
                          <a:pt x="47" y="69"/>
                        </a:cubicBezTo>
                        <a:lnTo>
                          <a:pt x="49" y="78"/>
                        </a:lnTo>
                        <a:close/>
                      </a:path>
                    </a:pathLst>
                  </a:custGeom>
                  <a:grpFill/>
                  <a:ln w="9525">
                    <a:noFill/>
                    <a:round/>
                  </a:ln>
                </p:spPr>
                <p:txBody>
                  <a:bodyPr vert="horz" wrap="square" lIns="91440" tIns="45720" rIns="91440" bIns="45720" numCol="1" anchor="t" anchorCtr="0" compatLnSpc="1"/>
                  <a:lstStyle/>
                  <a:p>
                    <a:endParaRPr lang="en-US"/>
                  </a:p>
                </p:txBody>
              </p:sp>
              <p:sp>
                <p:nvSpPr>
                  <p:cNvPr id="160" name="Freeform 156"/>
                  <p:cNvSpPr/>
                  <p:nvPr/>
                </p:nvSpPr>
                <p:spPr bwMode="auto">
                  <a:xfrm>
                    <a:off x="1058863" y="3778250"/>
                    <a:ext cx="374650" cy="55563"/>
                  </a:xfrm>
                  <a:custGeom>
                    <a:avLst/>
                    <a:gdLst/>
                    <a:ahLst/>
                    <a:cxnLst>
                      <a:cxn ang="0">
                        <a:pos x="102" y="1"/>
                      </a:cxn>
                      <a:cxn ang="0">
                        <a:pos x="1" y="14"/>
                      </a:cxn>
                      <a:cxn ang="0">
                        <a:pos x="1" y="13"/>
                      </a:cxn>
                      <a:cxn ang="0">
                        <a:pos x="102" y="0"/>
                      </a:cxn>
                      <a:cxn ang="0">
                        <a:pos x="102" y="1"/>
                      </a:cxn>
                    </a:cxnLst>
                    <a:rect l="0" t="0" r="r" b="b"/>
                    <a:pathLst>
                      <a:path w="102" h="15">
                        <a:moveTo>
                          <a:pt x="102" y="1"/>
                        </a:moveTo>
                        <a:cubicBezTo>
                          <a:pt x="102" y="1"/>
                          <a:pt x="2" y="15"/>
                          <a:pt x="1" y="14"/>
                        </a:cubicBezTo>
                        <a:cubicBezTo>
                          <a:pt x="0" y="14"/>
                          <a:pt x="0" y="13"/>
                          <a:pt x="1" y="13"/>
                        </a:cubicBezTo>
                        <a:cubicBezTo>
                          <a:pt x="2" y="13"/>
                          <a:pt x="102" y="0"/>
                          <a:pt x="102" y="0"/>
                        </a:cubicBezTo>
                        <a:lnTo>
                          <a:pt x="102" y="1"/>
                        </a:lnTo>
                        <a:close/>
                      </a:path>
                    </a:pathLst>
                  </a:custGeom>
                  <a:grpFill/>
                  <a:ln w="9525">
                    <a:noFill/>
                    <a:round/>
                  </a:ln>
                </p:spPr>
                <p:txBody>
                  <a:bodyPr vert="horz" wrap="square" lIns="91440" tIns="45720" rIns="91440" bIns="45720" numCol="1" anchor="t" anchorCtr="0" compatLnSpc="1"/>
                  <a:lstStyle/>
                  <a:p>
                    <a:endParaRPr lang="en-US"/>
                  </a:p>
                </p:txBody>
              </p:sp>
              <p:sp>
                <p:nvSpPr>
                  <p:cNvPr id="161" name="Freeform 157"/>
                  <p:cNvSpPr/>
                  <p:nvPr/>
                </p:nvSpPr>
                <p:spPr bwMode="auto">
                  <a:xfrm>
                    <a:off x="323850" y="3792538"/>
                    <a:ext cx="304800" cy="63500"/>
                  </a:xfrm>
                  <a:custGeom>
                    <a:avLst/>
                    <a:gdLst/>
                    <a:ahLst/>
                    <a:cxnLst>
                      <a:cxn ang="0">
                        <a:pos x="0" y="16"/>
                      </a:cxn>
                      <a:cxn ang="0">
                        <a:pos x="1" y="11"/>
                      </a:cxn>
                      <a:cxn ang="0">
                        <a:pos x="12" y="10"/>
                      </a:cxn>
                      <a:cxn ang="0">
                        <a:pos x="11" y="9"/>
                      </a:cxn>
                      <a:cxn ang="0">
                        <a:pos x="49" y="5"/>
                      </a:cxn>
                      <a:cxn ang="0">
                        <a:pos x="81" y="2"/>
                      </a:cxn>
                      <a:cxn ang="0">
                        <a:pos x="39" y="15"/>
                      </a:cxn>
                      <a:cxn ang="0">
                        <a:pos x="0" y="16"/>
                      </a:cxn>
                    </a:cxnLst>
                    <a:rect l="0" t="0" r="r" b="b"/>
                    <a:pathLst>
                      <a:path w="83" h="17">
                        <a:moveTo>
                          <a:pt x="0" y="16"/>
                        </a:moveTo>
                        <a:cubicBezTo>
                          <a:pt x="1" y="11"/>
                          <a:pt x="1" y="11"/>
                          <a:pt x="1" y="11"/>
                        </a:cubicBezTo>
                        <a:cubicBezTo>
                          <a:pt x="12" y="10"/>
                          <a:pt x="12" y="10"/>
                          <a:pt x="12" y="10"/>
                        </a:cubicBezTo>
                        <a:cubicBezTo>
                          <a:pt x="11" y="9"/>
                          <a:pt x="11" y="9"/>
                          <a:pt x="11" y="9"/>
                        </a:cubicBezTo>
                        <a:cubicBezTo>
                          <a:pt x="11" y="9"/>
                          <a:pt x="42" y="6"/>
                          <a:pt x="49" y="5"/>
                        </a:cubicBezTo>
                        <a:cubicBezTo>
                          <a:pt x="57" y="3"/>
                          <a:pt x="79" y="0"/>
                          <a:pt x="81" y="2"/>
                        </a:cubicBezTo>
                        <a:cubicBezTo>
                          <a:pt x="83" y="4"/>
                          <a:pt x="61" y="14"/>
                          <a:pt x="39" y="15"/>
                        </a:cubicBezTo>
                        <a:cubicBezTo>
                          <a:pt x="17" y="16"/>
                          <a:pt x="0" y="17"/>
                          <a:pt x="0" y="16"/>
                        </a:cubicBezTo>
                        <a:close/>
                      </a:path>
                    </a:pathLst>
                  </a:custGeom>
                  <a:grpFill/>
                  <a:ln w="9525">
                    <a:noFill/>
                    <a:round/>
                  </a:ln>
                </p:spPr>
                <p:txBody>
                  <a:bodyPr vert="horz" wrap="square" lIns="91440" tIns="45720" rIns="91440" bIns="45720" numCol="1" anchor="t" anchorCtr="0" compatLnSpc="1"/>
                  <a:lstStyle/>
                  <a:p>
                    <a:endParaRPr lang="en-US"/>
                  </a:p>
                </p:txBody>
              </p:sp>
              <p:sp>
                <p:nvSpPr>
                  <p:cNvPr id="162" name="Freeform 158"/>
                  <p:cNvSpPr/>
                  <p:nvPr/>
                </p:nvSpPr>
                <p:spPr bwMode="auto">
                  <a:xfrm>
                    <a:off x="323850" y="3800475"/>
                    <a:ext cx="296863" cy="103188"/>
                  </a:xfrm>
                  <a:custGeom>
                    <a:avLst/>
                    <a:gdLst/>
                    <a:ahLst/>
                    <a:cxnLst>
                      <a:cxn ang="0">
                        <a:pos x="0" y="14"/>
                      </a:cxn>
                      <a:cxn ang="0">
                        <a:pos x="2" y="19"/>
                      </a:cxn>
                      <a:cxn ang="0">
                        <a:pos x="3" y="18"/>
                      </a:cxn>
                      <a:cxn ang="0">
                        <a:pos x="4" y="23"/>
                      </a:cxn>
                      <a:cxn ang="0">
                        <a:pos x="72" y="16"/>
                      </a:cxn>
                      <a:cxn ang="0">
                        <a:pos x="81" y="0"/>
                      </a:cxn>
                      <a:cxn ang="0">
                        <a:pos x="0" y="14"/>
                      </a:cxn>
                    </a:cxnLst>
                    <a:rect l="0" t="0" r="r" b="b"/>
                    <a:pathLst>
                      <a:path w="81" h="28">
                        <a:moveTo>
                          <a:pt x="0" y="14"/>
                        </a:moveTo>
                        <a:cubicBezTo>
                          <a:pt x="2" y="19"/>
                          <a:pt x="2" y="19"/>
                          <a:pt x="2" y="19"/>
                        </a:cubicBezTo>
                        <a:cubicBezTo>
                          <a:pt x="3" y="18"/>
                          <a:pt x="3" y="18"/>
                          <a:pt x="3" y="18"/>
                        </a:cubicBezTo>
                        <a:cubicBezTo>
                          <a:pt x="4" y="23"/>
                          <a:pt x="4" y="23"/>
                          <a:pt x="4" y="23"/>
                        </a:cubicBezTo>
                        <a:cubicBezTo>
                          <a:pt x="4" y="23"/>
                          <a:pt x="46" y="28"/>
                          <a:pt x="72" y="16"/>
                        </a:cubicBezTo>
                        <a:cubicBezTo>
                          <a:pt x="72" y="16"/>
                          <a:pt x="81" y="8"/>
                          <a:pt x="81" y="0"/>
                        </a:cubicBezTo>
                        <a:cubicBezTo>
                          <a:pt x="81" y="0"/>
                          <a:pt x="72" y="14"/>
                          <a:pt x="0" y="14"/>
                        </a:cubicBezTo>
                        <a:close/>
                      </a:path>
                    </a:pathLst>
                  </a:custGeom>
                  <a:grpFill/>
                  <a:ln w="9525">
                    <a:noFill/>
                    <a:round/>
                  </a:ln>
                </p:spPr>
                <p:txBody>
                  <a:bodyPr vert="horz" wrap="square" lIns="91440" tIns="45720" rIns="91440" bIns="45720" numCol="1" anchor="t" anchorCtr="0" compatLnSpc="1"/>
                  <a:lstStyle/>
                  <a:p>
                    <a:endParaRPr lang="en-US"/>
                  </a:p>
                </p:txBody>
              </p:sp>
              <p:sp>
                <p:nvSpPr>
                  <p:cNvPr id="163" name="Freeform 159"/>
                  <p:cNvSpPr/>
                  <p:nvPr/>
                </p:nvSpPr>
                <p:spPr bwMode="auto">
                  <a:xfrm>
                    <a:off x="301625" y="3414713"/>
                    <a:ext cx="279400" cy="392113"/>
                  </a:xfrm>
                  <a:custGeom>
                    <a:avLst/>
                    <a:gdLst/>
                    <a:ahLst/>
                    <a:cxnLst>
                      <a:cxn ang="0">
                        <a:pos x="174" y="222"/>
                      </a:cxn>
                      <a:cxn ang="0">
                        <a:pos x="171" y="198"/>
                      </a:cxn>
                      <a:cxn ang="0">
                        <a:pos x="171" y="198"/>
                      </a:cxn>
                      <a:cxn ang="0">
                        <a:pos x="167" y="175"/>
                      </a:cxn>
                      <a:cxn ang="0">
                        <a:pos x="164" y="154"/>
                      </a:cxn>
                      <a:cxn ang="0">
                        <a:pos x="164" y="152"/>
                      </a:cxn>
                      <a:cxn ang="0">
                        <a:pos x="160" y="131"/>
                      </a:cxn>
                      <a:cxn ang="0">
                        <a:pos x="160" y="128"/>
                      </a:cxn>
                      <a:cxn ang="0">
                        <a:pos x="146" y="103"/>
                      </a:cxn>
                      <a:cxn ang="0">
                        <a:pos x="146" y="103"/>
                      </a:cxn>
                      <a:cxn ang="0">
                        <a:pos x="130" y="75"/>
                      </a:cxn>
                      <a:cxn ang="0">
                        <a:pos x="130" y="75"/>
                      </a:cxn>
                      <a:cxn ang="0">
                        <a:pos x="113" y="49"/>
                      </a:cxn>
                      <a:cxn ang="0">
                        <a:pos x="113" y="47"/>
                      </a:cxn>
                      <a:cxn ang="0">
                        <a:pos x="97" y="21"/>
                      </a:cxn>
                      <a:cxn ang="0">
                        <a:pos x="86" y="0"/>
                      </a:cxn>
                      <a:cxn ang="0">
                        <a:pos x="81" y="14"/>
                      </a:cxn>
                      <a:cxn ang="0">
                        <a:pos x="74" y="33"/>
                      </a:cxn>
                      <a:cxn ang="0">
                        <a:pos x="74" y="35"/>
                      </a:cxn>
                      <a:cxn ang="0">
                        <a:pos x="67" y="54"/>
                      </a:cxn>
                      <a:cxn ang="0">
                        <a:pos x="67" y="54"/>
                      </a:cxn>
                      <a:cxn ang="0">
                        <a:pos x="60" y="73"/>
                      </a:cxn>
                      <a:cxn ang="0">
                        <a:pos x="60" y="73"/>
                      </a:cxn>
                      <a:cxn ang="0">
                        <a:pos x="53" y="91"/>
                      </a:cxn>
                      <a:cxn ang="0">
                        <a:pos x="46" y="110"/>
                      </a:cxn>
                      <a:cxn ang="0">
                        <a:pos x="46" y="112"/>
                      </a:cxn>
                      <a:cxn ang="0">
                        <a:pos x="39" y="131"/>
                      </a:cxn>
                      <a:cxn ang="0">
                        <a:pos x="35" y="149"/>
                      </a:cxn>
                      <a:cxn ang="0">
                        <a:pos x="35" y="149"/>
                      </a:cxn>
                      <a:cxn ang="0">
                        <a:pos x="28" y="168"/>
                      </a:cxn>
                      <a:cxn ang="0">
                        <a:pos x="21" y="187"/>
                      </a:cxn>
                      <a:cxn ang="0">
                        <a:pos x="21" y="189"/>
                      </a:cxn>
                      <a:cxn ang="0">
                        <a:pos x="14" y="208"/>
                      </a:cxn>
                      <a:cxn ang="0">
                        <a:pos x="14" y="208"/>
                      </a:cxn>
                      <a:cxn ang="0">
                        <a:pos x="7" y="226"/>
                      </a:cxn>
                      <a:cxn ang="0">
                        <a:pos x="7" y="226"/>
                      </a:cxn>
                      <a:cxn ang="0">
                        <a:pos x="0" y="245"/>
                      </a:cxn>
                      <a:cxn ang="0">
                        <a:pos x="0" y="247"/>
                      </a:cxn>
                      <a:cxn ang="0">
                        <a:pos x="5" y="247"/>
                      </a:cxn>
                      <a:cxn ang="0">
                        <a:pos x="53" y="243"/>
                      </a:cxn>
                      <a:cxn ang="0">
                        <a:pos x="56" y="243"/>
                      </a:cxn>
                      <a:cxn ang="0">
                        <a:pos x="102" y="238"/>
                      </a:cxn>
                      <a:cxn ang="0">
                        <a:pos x="104" y="238"/>
                      </a:cxn>
                      <a:cxn ang="0">
                        <a:pos x="153" y="236"/>
                      </a:cxn>
                      <a:cxn ang="0">
                        <a:pos x="153" y="236"/>
                      </a:cxn>
                      <a:cxn ang="0">
                        <a:pos x="176" y="233"/>
                      </a:cxn>
                      <a:cxn ang="0">
                        <a:pos x="174" y="222"/>
                      </a:cxn>
                    </a:cxnLst>
                    <a:rect l="0" t="0" r="r" b="b"/>
                    <a:pathLst>
                      <a:path w="176" h="247">
                        <a:moveTo>
                          <a:pt x="174" y="222"/>
                        </a:moveTo>
                        <a:lnTo>
                          <a:pt x="171" y="198"/>
                        </a:lnTo>
                        <a:lnTo>
                          <a:pt x="171" y="198"/>
                        </a:lnTo>
                        <a:lnTo>
                          <a:pt x="167" y="175"/>
                        </a:lnTo>
                        <a:lnTo>
                          <a:pt x="164" y="154"/>
                        </a:lnTo>
                        <a:lnTo>
                          <a:pt x="164" y="152"/>
                        </a:lnTo>
                        <a:lnTo>
                          <a:pt x="160" y="131"/>
                        </a:lnTo>
                        <a:lnTo>
                          <a:pt x="160" y="128"/>
                        </a:lnTo>
                        <a:lnTo>
                          <a:pt x="146" y="103"/>
                        </a:lnTo>
                        <a:lnTo>
                          <a:pt x="146" y="103"/>
                        </a:lnTo>
                        <a:lnTo>
                          <a:pt x="130" y="75"/>
                        </a:lnTo>
                        <a:lnTo>
                          <a:pt x="130" y="75"/>
                        </a:lnTo>
                        <a:lnTo>
                          <a:pt x="113" y="49"/>
                        </a:lnTo>
                        <a:lnTo>
                          <a:pt x="113" y="47"/>
                        </a:lnTo>
                        <a:lnTo>
                          <a:pt x="97" y="21"/>
                        </a:lnTo>
                        <a:lnTo>
                          <a:pt x="86" y="0"/>
                        </a:lnTo>
                        <a:lnTo>
                          <a:pt x="81" y="14"/>
                        </a:lnTo>
                        <a:lnTo>
                          <a:pt x="74" y="33"/>
                        </a:lnTo>
                        <a:lnTo>
                          <a:pt x="74" y="35"/>
                        </a:lnTo>
                        <a:lnTo>
                          <a:pt x="67" y="54"/>
                        </a:lnTo>
                        <a:lnTo>
                          <a:pt x="67" y="54"/>
                        </a:lnTo>
                        <a:lnTo>
                          <a:pt x="60" y="73"/>
                        </a:lnTo>
                        <a:lnTo>
                          <a:pt x="60" y="73"/>
                        </a:lnTo>
                        <a:lnTo>
                          <a:pt x="53" y="91"/>
                        </a:lnTo>
                        <a:lnTo>
                          <a:pt x="46" y="110"/>
                        </a:lnTo>
                        <a:lnTo>
                          <a:pt x="46" y="112"/>
                        </a:lnTo>
                        <a:lnTo>
                          <a:pt x="39" y="131"/>
                        </a:lnTo>
                        <a:lnTo>
                          <a:pt x="35" y="149"/>
                        </a:lnTo>
                        <a:lnTo>
                          <a:pt x="35" y="149"/>
                        </a:lnTo>
                        <a:lnTo>
                          <a:pt x="28" y="168"/>
                        </a:lnTo>
                        <a:lnTo>
                          <a:pt x="21" y="187"/>
                        </a:lnTo>
                        <a:lnTo>
                          <a:pt x="21" y="189"/>
                        </a:lnTo>
                        <a:lnTo>
                          <a:pt x="14" y="208"/>
                        </a:lnTo>
                        <a:lnTo>
                          <a:pt x="14" y="208"/>
                        </a:lnTo>
                        <a:lnTo>
                          <a:pt x="7" y="226"/>
                        </a:lnTo>
                        <a:lnTo>
                          <a:pt x="7" y="226"/>
                        </a:lnTo>
                        <a:lnTo>
                          <a:pt x="0" y="245"/>
                        </a:lnTo>
                        <a:lnTo>
                          <a:pt x="0" y="247"/>
                        </a:lnTo>
                        <a:lnTo>
                          <a:pt x="5" y="247"/>
                        </a:lnTo>
                        <a:lnTo>
                          <a:pt x="53" y="243"/>
                        </a:lnTo>
                        <a:lnTo>
                          <a:pt x="56" y="243"/>
                        </a:lnTo>
                        <a:lnTo>
                          <a:pt x="102" y="238"/>
                        </a:lnTo>
                        <a:lnTo>
                          <a:pt x="104" y="238"/>
                        </a:lnTo>
                        <a:lnTo>
                          <a:pt x="153" y="236"/>
                        </a:lnTo>
                        <a:lnTo>
                          <a:pt x="153" y="236"/>
                        </a:lnTo>
                        <a:lnTo>
                          <a:pt x="176" y="233"/>
                        </a:lnTo>
                        <a:lnTo>
                          <a:pt x="174" y="222"/>
                        </a:lnTo>
                        <a:close/>
                      </a:path>
                    </a:pathLst>
                  </a:custGeom>
                  <a:grpFill/>
                  <a:ln w="9525">
                    <a:noFill/>
                    <a:round/>
                  </a:ln>
                </p:spPr>
                <p:txBody>
                  <a:bodyPr vert="horz" wrap="square" lIns="91440" tIns="45720" rIns="91440" bIns="45720" numCol="1" anchor="t" anchorCtr="0" compatLnSpc="1"/>
                  <a:lstStyle/>
                  <a:p>
                    <a:endParaRPr lang="en-US"/>
                  </a:p>
                </p:txBody>
              </p:sp>
              <p:sp>
                <p:nvSpPr>
                  <p:cNvPr id="164" name="Freeform 160"/>
                  <p:cNvSpPr/>
                  <p:nvPr/>
                </p:nvSpPr>
                <p:spPr bwMode="auto">
                  <a:xfrm>
                    <a:off x="539750" y="3467100"/>
                    <a:ext cx="55563" cy="333375"/>
                  </a:xfrm>
                  <a:custGeom>
                    <a:avLst/>
                    <a:gdLst/>
                    <a:ahLst/>
                    <a:cxnLst>
                      <a:cxn ang="0">
                        <a:pos x="0" y="2"/>
                      </a:cxn>
                      <a:cxn ang="0">
                        <a:pos x="13" y="90"/>
                      </a:cxn>
                      <a:cxn ang="0">
                        <a:pos x="15" y="89"/>
                      </a:cxn>
                      <a:cxn ang="0">
                        <a:pos x="2" y="2"/>
                      </a:cxn>
                      <a:cxn ang="0">
                        <a:pos x="0" y="2"/>
                      </a:cxn>
                    </a:cxnLst>
                    <a:rect l="0" t="0" r="r" b="b"/>
                    <a:pathLst>
                      <a:path w="15" h="90">
                        <a:moveTo>
                          <a:pt x="0" y="2"/>
                        </a:moveTo>
                        <a:cubicBezTo>
                          <a:pt x="13" y="90"/>
                          <a:pt x="13" y="90"/>
                          <a:pt x="13" y="90"/>
                        </a:cubicBezTo>
                        <a:cubicBezTo>
                          <a:pt x="15" y="89"/>
                          <a:pt x="15" y="89"/>
                          <a:pt x="15" y="89"/>
                        </a:cubicBezTo>
                        <a:cubicBezTo>
                          <a:pt x="15" y="89"/>
                          <a:pt x="5" y="11"/>
                          <a:pt x="2" y="2"/>
                        </a:cubicBezTo>
                        <a:cubicBezTo>
                          <a:pt x="2" y="2"/>
                          <a:pt x="1" y="0"/>
                          <a:pt x="0" y="2"/>
                        </a:cubicBezTo>
                        <a:close/>
                      </a:path>
                    </a:pathLst>
                  </a:custGeom>
                  <a:grpFill/>
                  <a:ln w="9525">
                    <a:noFill/>
                    <a:round/>
                  </a:ln>
                </p:spPr>
                <p:txBody>
                  <a:bodyPr vert="horz" wrap="square" lIns="91440" tIns="45720" rIns="91440" bIns="45720" numCol="1" anchor="t" anchorCtr="0" compatLnSpc="1"/>
                  <a:lstStyle/>
                  <a:p>
                    <a:endParaRPr lang="en-US"/>
                  </a:p>
                </p:txBody>
              </p:sp>
              <p:sp>
                <p:nvSpPr>
                  <p:cNvPr id="165" name="Freeform 161"/>
                  <p:cNvSpPr/>
                  <p:nvPr/>
                </p:nvSpPr>
                <p:spPr bwMode="auto">
                  <a:xfrm>
                    <a:off x="438150" y="3414713"/>
                    <a:ext cx="128588" cy="230188"/>
                  </a:xfrm>
                  <a:custGeom>
                    <a:avLst/>
                    <a:gdLst/>
                    <a:ahLst/>
                    <a:cxnLst>
                      <a:cxn ang="0">
                        <a:pos x="35" y="62"/>
                      </a:cxn>
                      <a:cxn ang="0">
                        <a:pos x="0" y="0"/>
                      </a:cxn>
                      <a:cxn ang="0">
                        <a:pos x="0" y="0"/>
                      </a:cxn>
                      <a:cxn ang="0">
                        <a:pos x="34" y="55"/>
                      </a:cxn>
                      <a:cxn ang="0">
                        <a:pos x="35" y="62"/>
                      </a:cxn>
                    </a:cxnLst>
                    <a:rect l="0" t="0" r="r" b="b"/>
                    <a:pathLst>
                      <a:path w="35" h="62">
                        <a:moveTo>
                          <a:pt x="35" y="62"/>
                        </a:moveTo>
                        <a:cubicBezTo>
                          <a:pt x="35" y="62"/>
                          <a:pt x="0" y="1"/>
                          <a:pt x="0" y="0"/>
                        </a:cubicBezTo>
                        <a:cubicBezTo>
                          <a:pt x="0" y="0"/>
                          <a:pt x="0" y="0"/>
                          <a:pt x="0" y="0"/>
                        </a:cubicBezTo>
                        <a:cubicBezTo>
                          <a:pt x="1" y="0"/>
                          <a:pt x="34" y="55"/>
                          <a:pt x="34" y="55"/>
                        </a:cubicBezTo>
                        <a:lnTo>
                          <a:pt x="35" y="62"/>
                        </a:lnTo>
                        <a:close/>
                      </a:path>
                    </a:pathLst>
                  </a:custGeom>
                  <a:grpFill/>
                  <a:ln w="9525">
                    <a:noFill/>
                    <a:round/>
                  </a:ln>
                </p:spPr>
                <p:txBody>
                  <a:bodyPr vert="horz" wrap="square" lIns="91440" tIns="45720" rIns="91440" bIns="45720" numCol="1" anchor="t" anchorCtr="0" compatLnSpc="1"/>
                  <a:lstStyle/>
                  <a:p>
                    <a:endParaRPr lang="en-US"/>
                  </a:p>
                </p:txBody>
              </p:sp>
              <p:sp>
                <p:nvSpPr>
                  <p:cNvPr id="166" name="Freeform 162"/>
                  <p:cNvSpPr/>
                  <p:nvPr/>
                </p:nvSpPr>
                <p:spPr bwMode="auto">
                  <a:xfrm>
                    <a:off x="293688" y="3784600"/>
                    <a:ext cx="295275" cy="30163"/>
                  </a:xfrm>
                  <a:custGeom>
                    <a:avLst/>
                    <a:gdLst/>
                    <a:ahLst/>
                    <a:cxnLst>
                      <a:cxn ang="0">
                        <a:pos x="80" y="1"/>
                      </a:cxn>
                      <a:cxn ang="0">
                        <a:pos x="0" y="7"/>
                      </a:cxn>
                      <a:cxn ang="0">
                        <a:pos x="1" y="6"/>
                      </a:cxn>
                      <a:cxn ang="0">
                        <a:pos x="80" y="0"/>
                      </a:cxn>
                      <a:cxn ang="0">
                        <a:pos x="80" y="1"/>
                      </a:cxn>
                    </a:cxnLst>
                    <a:rect l="0" t="0" r="r" b="b"/>
                    <a:pathLst>
                      <a:path w="80" h="8">
                        <a:moveTo>
                          <a:pt x="80" y="1"/>
                        </a:moveTo>
                        <a:cubicBezTo>
                          <a:pt x="80" y="1"/>
                          <a:pt x="1" y="8"/>
                          <a:pt x="0" y="7"/>
                        </a:cubicBezTo>
                        <a:cubicBezTo>
                          <a:pt x="0" y="7"/>
                          <a:pt x="0" y="7"/>
                          <a:pt x="1" y="6"/>
                        </a:cubicBezTo>
                        <a:cubicBezTo>
                          <a:pt x="1" y="6"/>
                          <a:pt x="80" y="0"/>
                          <a:pt x="80" y="0"/>
                        </a:cubicBezTo>
                        <a:lnTo>
                          <a:pt x="80" y="1"/>
                        </a:lnTo>
                        <a:close/>
                      </a:path>
                    </a:pathLst>
                  </a:custGeom>
                  <a:grpFill/>
                  <a:ln w="9525">
                    <a:noFill/>
                    <a:round/>
                  </a:ln>
                </p:spPr>
                <p:txBody>
                  <a:bodyPr vert="horz" wrap="square" lIns="91440" tIns="45720" rIns="91440" bIns="45720" numCol="1" anchor="t" anchorCtr="0" compatLnSpc="1"/>
                  <a:lstStyle/>
                  <a:p>
                    <a:endParaRPr lang="en-US"/>
                  </a:p>
                </p:txBody>
              </p:sp>
              <p:sp>
                <p:nvSpPr>
                  <p:cNvPr id="167" name="Freeform 163"/>
                  <p:cNvSpPr/>
                  <p:nvPr/>
                </p:nvSpPr>
                <p:spPr bwMode="auto">
                  <a:xfrm>
                    <a:off x="19050" y="3850796"/>
                    <a:ext cx="2201863" cy="92075"/>
                  </a:xfrm>
                  <a:custGeom>
                    <a:avLst/>
                    <a:gdLst/>
                    <a:ahLst/>
                    <a:cxnLst>
                      <a:cxn ang="0">
                        <a:pos x="599" y="7"/>
                      </a:cxn>
                      <a:cxn ang="0">
                        <a:pos x="579" y="0"/>
                      </a:cxn>
                      <a:cxn ang="0">
                        <a:pos x="549" y="9"/>
                      </a:cxn>
                      <a:cxn ang="0">
                        <a:pos x="519" y="0"/>
                      </a:cxn>
                      <a:cxn ang="0">
                        <a:pos x="489" y="9"/>
                      </a:cxn>
                      <a:cxn ang="0">
                        <a:pos x="459" y="0"/>
                      </a:cxn>
                      <a:cxn ang="0">
                        <a:pos x="429" y="9"/>
                      </a:cxn>
                      <a:cxn ang="0">
                        <a:pos x="399" y="0"/>
                      </a:cxn>
                      <a:cxn ang="0">
                        <a:pos x="368" y="9"/>
                      </a:cxn>
                      <a:cxn ang="0">
                        <a:pos x="338" y="0"/>
                      </a:cxn>
                      <a:cxn ang="0">
                        <a:pos x="308" y="9"/>
                      </a:cxn>
                      <a:cxn ang="0">
                        <a:pos x="278" y="0"/>
                      </a:cxn>
                      <a:cxn ang="0">
                        <a:pos x="248" y="9"/>
                      </a:cxn>
                      <a:cxn ang="0">
                        <a:pos x="218" y="0"/>
                      </a:cxn>
                      <a:cxn ang="0">
                        <a:pos x="188" y="9"/>
                      </a:cxn>
                      <a:cxn ang="0">
                        <a:pos x="158" y="0"/>
                      </a:cxn>
                      <a:cxn ang="0">
                        <a:pos x="128" y="9"/>
                      </a:cxn>
                      <a:cxn ang="0">
                        <a:pos x="98" y="0"/>
                      </a:cxn>
                      <a:cxn ang="0">
                        <a:pos x="68" y="9"/>
                      </a:cxn>
                      <a:cxn ang="0">
                        <a:pos x="38" y="0"/>
                      </a:cxn>
                      <a:cxn ang="0">
                        <a:pos x="8" y="9"/>
                      </a:cxn>
                      <a:cxn ang="0">
                        <a:pos x="0" y="8"/>
                      </a:cxn>
                      <a:cxn ang="0">
                        <a:pos x="0" y="24"/>
                      </a:cxn>
                      <a:cxn ang="0">
                        <a:pos x="8" y="25"/>
                      </a:cxn>
                      <a:cxn ang="0">
                        <a:pos x="38" y="15"/>
                      </a:cxn>
                      <a:cxn ang="0">
                        <a:pos x="68" y="25"/>
                      </a:cxn>
                      <a:cxn ang="0">
                        <a:pos x="98" y="15"/>
                      </a:cxn>
                      <a:cxn ang="0">
                        <a:pos x="128" y="25"/>
                      </a:cxn>
                      <a:cxn ang="0">
                        <a:pos x="158" y="15"/>
                      </a:cxn>
                      <a:cxn ang="0">
                        <a:pos x="188" y="25"/>
                      </a:cxn>
                      <a:cxn ang="0">
                        <a:pos x="218" y="15"/>
                      </a:cxn>
                      <a:cxn ang="0">
                        <a:pos x="248" y="25"/>
                      </a:cxn>
                      <a:cxn ang="0">
                        <a:pos x="278" y="15"/>
                      </a:cxn>
                      <a:cxn ang="0">
                        <a:pos x="308" y="25"/>
                      </a:cxn>
                      <a:cxn ang="0">
                        <a:pos x="338" y="15"/>
                      </a:cxn>
                      <a:cxn ang="0">
                        <a:pos x="369" y="25"/>
                      </a:cxn>
                      <a:cxn ang="0">
                        <a:pos x="399" y="15"/>
                      </a:cxn>
                      <a:cxn ang="0">
                        <a:pos x="429" y="25"/>
                      </a:cxn>
                      <a:cxn ang="0">
                        <a:pos x="459" y="15"/>
                      </a:cxn>
                      <a:cxn ang="0">
                        <a:pos x="489" y="25"/>
                      </a:cxn>
                      <a:cxn ang="0">
                        <a:pos x="519" y="15"/>
                      </a:cxn>
                      <a:cxn ang="0">
                        <a:pos x="549" y="25"/>
                      </a:cxn>
                      <a:cxn ang="0">
                        <a:pos x="579" y="15"/>
                      </a:cxn>
                      <a:cxn ang="0">
                        <a:pos x="599" y="23"/>
                      </a:cxn>
                      <a:cxn ang="0">
                        <a:pos x="599" y="7"/>
                      </a:cxn>
                    </a:cxnLst>
                    <a:rect l="0" t="0" r="r" b="b"/>
                    <a:pathLst>
                      <a:path w="599" h="25">
                        <a:moveTo>
                          <a:pt x="599" y="7"/>
                        </a:moveTo>
                        <a:cubicBezTo>
                          <a:pt x="593" y="4"/>
                          <a:pt x="590" y="0"/>
                          <a:pt x="579" y="0"/>
                        </a:cubicBezTo>
                        <a:cubicBezTo>
                          <a:pt x="564" y="0"/>
                          <a:pt x="564" y="9"/>
                          <a:pt x="549" y="9"/>
                        </a:cubicBezTo>
                        <a:cubicBezTo>
                          <a:pt x="534" y="9"/>
                          <a:pt x="534" y="0"/>
                          <a:pt x="519" y="0"/>
                        </a:cubicBezTo>
                        <a:cubicBezTo>
                          <a:pt x="504" y="0"/>
                          <a:pt x="504" y="9"/>
                          <a:pt x="489" y="9"/>
                        </a:cubicBezTo>
                        <a:cubicBezTo>
                          <a:pt x="474" y="9"/>
                          <a:pt x="474" y="0"/>
                          <a:pt x="459" y="0"/>
                        </a:cubicBezTo>
                        <a:cubicBezTo>
                          <a:pt x="444" y="0"/>
                          <a:pt x="444" y="9"/>
                          <a:pt x="429" y="9"/>
                        </a:cubicBezTo>
                        <a:cubicBezTo>
                          <a:pt x="414" y="9"/>
                          <a:pt x="414" y="0"/>
                          <a:pt x="399" y="0"/>
                        </a:cubicBezTo>
                        <a:cubicBezTo>
                          <a:pt x="384" y="0"/>
                          <a:pt x="384" y="9"/>
                          <a:pt x="368" y="9"/>
                        </a:cubicBezTo>
                        <a:cubicBezTo>
                          <a:pt x="353" y="9"/>
                          <a:pt x="353" y="0"/>
                          <a:pt x="338" y="0"/>
                        </a:cubicBezTo>
                        <a:cubicBezTo>
                          <a:pt x="323" y="0"/>
                          <a:pt x="323" y="9"/>
                          <a:pt x="308" y="9"/>
                        </a:cubicBezTo>
                        <a:cubicBezTo>
                          <a:pt x="293" y="9"/>
                          <a:pt x="293" y="0"/>
                          <a:pt x="278" y="0"/>
                        </a:cubicBezTo>
                        <a:cubicBezTo>
                          <a:pt x="263" y="0"/>
                          <a:pt x="263" y="9"/>
                          <a:pt x="248" y="9"/>
                        </a:cubicBezTo>
                        <a:cubicBezTo>
                          <a:pt x="233" y="9"/>
                          <a:pt x="233" y="0"/>
                          <a:pt x="218" y="0"/>
                        </a:cubicBezTo>
                        <a:cubicBezTo>
                          <a:pt x="203" y="0"/>
                          <a:pt x="203" y="9"/>
                          <a:pt x="188" y="9"/>
                        </a:cubicBezTo>
                        <a:cubicBezTo>
                          <a:pt x="173" y="9"/>
                          <a:pt x="173" y="0"/>
                          <a:pt x="158" y="0"/>
                        </a:cubicBezTo>
                        <a:cubicBezTo>
                          <a:pt x="143" y="0"/>
                          <a:pt x="143" y="9"/>
                          <a:pt x="128" y="9"/>
                        </a:cubicBezTo>
                        <a:cubicBezTo>
                          <a:pt x="113" y="9"/>
                          <a:pt x="113" y="0"/>
                          <a:pt x="98" y="0"/>
                        </a:cubicBezTo>
                        <a:cubicBezTo>
                          <a:pt x="83" y="0"/>
                          <a:pt x="83" y="9"/>
                          <a:pt x="68" y="9"/>
                        </a:cubicBezTo>
                        <a:cubicBezTo>
                          <a:pt x="53" y="9"/>
                          <a:pt x="53" y="0"/>
                          <a:pt x="38" y="0"/>
                        </a:cubicBezTo>
                        <a:cubicBezTo>
                          <a:pt x="23" y="0"/>
                          <a:pt x="23" y="9"/>
                          <a:pt x="8" y="9"/>
                        </a:cubicBezTo>
                        <a:cubicBezTo>
                          <a:pt x="4" y="9"/>
                          <a:pt x="2" y="9"/>
                          <a:pt x="0" y="8"/>
                        </a:cubicBezTo>
                        <a:cubicBezTo>
                          <a:pt x="0" y="24"/>
                          <a:pt x="0" y="24"/>
                          <a:pt x="0" y="24"/>
                        </a:cubicBezTo>
                        <a:cubicBezTo>
                          <a:pt x="2" y="24"/>
                          <a:pt x="4" y="25"/>
                          <a:pt x="8" y="25"/>
                        </a:cubicBezTo>
                        <a:cubicBezTo>
                          <a:pt x="23" y="25"/>
                          <a:pt x="23" y="15"/>
                          <a:pt x="38" y="15"/>
                        </a:cubicBezTo>
                        <a:cubicBezTo>
                          <a:pt x="53" y="15"/>
                          <a:pt x="53" y="25"/>
                          <a:pt x="68" y="25"/>
                        </a:cubicBezTo>
                        <a:cubicBezTo>
                          <a:pt x="83" y="25"/>
                          <a:pt x="83" y="15"/>
                          <a:pt x="98" y="15"/>
                        </a:cubicBezTo>
                        <a:cubicBezTo>
                          <a:pt x="113" y="15"/>
                          <a:pt x="113" y="25"/>
                          <a:pt x="128" y="25"/>
                        </a:cubicBezTo>
                        <a:cubicBezTo>
                          <a:pt x="143" y="25"/>
                          <a:pt x="143" y="15"/>
                          <a:pt x="158" y="15"/>
                        </a:cubicBezTo>
                        <a:cubicBezTo>
                          <a:pt x="173" y="15"/>
                          <a:pt x="173" y="25"/>
                          <a:pt x="188" y="25"/>
                        </a:cubicBezTo>
                        <a:cubicBezTo>
                          <a:pt x="203" y="25"/>
                          <a:pt x="203" y="15"/>
                          <a:pt x="218" y="15"/>
                        </a:cubicBezTo>
                        <a:cubicBezTo>
                          <a:pt x="233" y="15"/>
                          <a:pt x="233" y="25"/>
                          <a:pt x="248" y="25"/>
                        </a:cubicBezTo>
                        <a:cubicBezTo>
                          <a:pt x="263" y="25"/>
                          <a:pt x="263" y="15"/>
                          <a:pt x="278" y="15"/>
                        </a:cubicBezTo>
                        <a:cubicBezTo>
                          <a:pt x="293" y="15"/>
                          <a:pt x="293" y="25"/>
                          <a:pt x="308" y="25"/>
                        </a:cubicBezTo>
                        <a:cubicBezTo>
                          <a:pt x="323" y="25"/>
                          <a:pt x="323" y="15"/>
                          <a:pt x="338" y="15"/>
                        </a:cubicBezTo>
                        <a:cubicBezTo>
                          <a:pt x="353" y="15"/>
                          <a:pt x="353" y="25"/>
                          <a:pt x="369" y="25"/>
                        </a:cubicBezTo>
                        <a:cubicBezTo>
                          <a:pt x="384" y="25"/>
                          <a:pt x="384" y="15"/>
                          <a:pt x="399" y="15"/>
                        </a:cubicBezTo>
                        <a:cubicBezTo>
                          <a:pt x="414" y="15"/>
                          <a:pt x="414" y="25"/>
                          <a:pt x="429" y="25"/>
                        </a:cubicBezTo>
                        <a:cubicBezTo>
                          <a:pt x="444" y="25"/>
                          <a:pt x="444" y="15"/>
                          <a:pt x="459" y="15"/>
                        </a:cubicBezTo>
                        <a:cubicBezTo>
                          <a:pt x="474" y="15"/>
                          <a:pt x="474" y="25"/>
                          <a:pt x="489" y="25"/>
                        </a:cubicBezTo>
                        <a:cubicBezTo>
                          <a:pt x="504" y="25"/>
                          <a:pt x="504" y="15"/>
                          <a:pt x="519" y="15"/>
                        </a:cubicBezTo>
                        <a:cubicBezTo>
                          <a:pt x="534" y="15"/>
                          <a:pt x="534" y="25"/>
                          <a:pt x="549" y="25"/>
                        </a:cubicBezTo>
                        <a:cubicBezTo>
                          <a:pt x="564" y="25"/>
                          <a:pt x="564" y="15"/>
                          <a:pt x="579" y="15"/>
                        </a:cubicBezTo>
                        <a:cubicBezTo>
                          <a:pt x="590" y="15"/>
                          <a:pt x="593" y="20"/>
                          <a:pt x="599" y="23"/>
                        </a:cubicBezTo>
                        <a:lnTo>
                          <a:pt x="599" y="7"/>
                        </a:lnTo>
                        <a:close/>
                      </a:path>
                    </a:pathLst>
                  </a:custGeom>
                  <a:grpFill/>
                  <a:ln w="9525">
                    <a:noFill/>
                    <a:round/>
                  </a:ln>
                </p:spPr>
                <p:txBody>
                  <a:bodyPr vert="horz" wrap="square" lIns="91440" tIns="45720" rIns="91440" bIns="45720" numCol="1" anchor="t" anchorCtr="0" compatLnSpc="1"/>
                  <a:lstStyle/>
                  <a:p>
                    <a:endParaRPr lang="en-US"/>
                  </a:p>
                </p:txBody>
              </p:sp>
              <p:sp>
                <p:nvSpPr>
                  <p:cNvPr id="168" name="Freeform 164"/>
                  <p:cNvSpPr/>
                  <p:nvPr/>
                </p:nvSpPr>
                <p:spPr bwMode="auto">
                  <a:xfrm>
                    <a:off x="42141" y="3910014"/>
                    <a:ext cx="9099549" cy="33337"/>
                  </a:xfrm>
                  <a:custGeom>
                    <a:avLst/>
                    <a:gdLst/>
                    <a:ahLst/>
                    <a:cxnLst>
                      <a:cxn ang="0">
                        <a:pos x="2471" y="9"/>
                      </a:cxn>
                      <a:cxn ang="0">
                        <a:pos x="5" y="9"/>
                      </a:cxn>
                      <a:cxn ang="0">
                        <a:pos x="0" y="5"/>
                      </a:cxn>
                      <a:cxn ang="0">
                        <a:pos x="5" y="0"/>
                      </a:cxn>
                      <a:cxn ang="0">
                        <a:pos x="2471" y="0"/>
                      </a:cxn>
                      <a:cxn ang="0">
                        <a:pos x="2475" y="5"/>
                      </a:cxn>
                      <a:cxn ang="0">
                        <a:pos x="2471" y="9"/>
                      </a:cxn>
                    </a:cxnLst>
                    <a:rect l="0" t="0" r="r" b="b"/>
                    <a:pathLst>
                      <a:path w="2475" h="9">
                        <a:moveTo>
                          <a:pt x="2471" y="9"/>
                        </a:moveTo>
                        <a:cubicBezTo>
                          <a:pt x="5" y="9"/>
                          <a:pt x="5" y="9"/>
                          <a:pt x="5" y="9"/>
                        </a:cubicBezTo>
                        <a:cubicBezTo>
                          <a:pt x="2" y="9"/>
                          <a:pt x="0" y="7"/>
                          <a:pt x="0" y="5"/>
                        </a:cubicBezTo>
                        <a:cubicBezTo>
                          <a:pt x="0" y="2"/>
                          <a:pt x="2" y="0"/>
                          <a:pt x="5" y="0"/>
                        </a:cubicBezTo>
                        <a:cubicBezTo>
                          <a:pt x="2471" y="0"/>
                          <a:pt x="2471" y="0"/>
                          <a:pt x="2471" y="0"/>
                        </a:cubicBezTo>
                        <a:cubicBezTo>
                          <a:pt x="2473" y="0"/>
                          <a:pt x="2475" y="2"/>
                          <a:pt x="2475" y="5"/>
                        </a:cubicBezTo>
                        <a:cubicBezTo>
                          <a:pt x="2475" y="7"/>
                          <a:pt x="2473" y="9"/>
                          <a:pt x="2471" y="9"/>
                        </a:cubicBezTo>
                        <a:close/>
                      </a:path>
                    </a:pathLst>
                  </a:custGeom>
                  <a:grpFill/>
                  <a:ln w="9525">
                    <a:noFill/>
                    <a:round/>
                  </a:ln>
                </p:spPr>
                <p:txBody>
                  <a:bodyPr vert="horz" wrap="square" lIns="91440" tIns="45720" rIns="91440" bIns="45720" numCol="1" anchor="t" anchorCtr="0" compatLnSpc="1"/>
                  <a:lstStyle/>
                  <a:p>
                    <a:endParaRPr lang="en-US"/>
                  </a:p>
                </p:txBody>
              </p:sp>
            </p:grpSp>
          </p:grpSp>
        </p:grpSp>
      </p:grpSp>
      <p:sp>
        <p:nvSpPr>
          <p:cNvPr id="170" name="Freeform 10"/>
          <p:cNvSpPr/>
          <p:nvPr/>
        </p:nvSpPr>
        <p:spPr bwMode="auto">
          <a:xfrm>
            <a:off x="5213086" y="2824330"/>
            <a:ext cx="1499441" cy="1513586"/>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chemeClr val="accent1"/>
          </a:solidFill>
          <a:ln w="9525">
            <a:noFill/>
            <a:round/>
          </a:ln>
        </p:spPr>
        <p:txBody>
          <a:bodyPr vert="horz" wrap="square" lIns="91440" tIns="45720" rIns="91440" bIns="45720" numCol="1" anchor="t" anchorCtr="0" compatLnSpc="1"/>
          <a:lstStyle/>
          <a:p>
            <a:endParaRPr lang="en-US">
              <a:solidFill>
                <a:schemeClr val="accent1"/>
              </a:solidFill>
            </a:endParaRPr>
          </a:p>
        </p:txBody>
      </p:sp>
      <p:sp>
        <p:nvSpPr>
          <p:cNvPr id="171" name="Freeform 14"/>
          <p:cNvSpPr/>
          <p:nvPr/>
        </p:nvSpPr>
        <p:spPr bwMode="auto">
          <a:xfrm>
            <a:off x="7928934" y="2955575"/>
            <a:ext cx="1218886" cy="877031"/>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chemeClr val="accent1">
              <a:lumMod val="75000"/>
            </a:schemeClr>
          </a:solidFill>
          <a:ln w="9525">
            <a:noFill/>
            <a:round/>
          </a:ln>
        </p:spPr>
        <p:txBody>
          <a:bodyPr vert="horz" wrap="square" lIns="91440" tIns="45720" rIns="91440" bIns="45720" numCol="1" anchor="t" anchorCtr="0" compatLnSpc="1"/>
          <a:lstStyle/>
          <a:p>
            <a:endParaRPr lang="en-US">
              <a:solidFill>
                <a:schemeClr val="accent1">
                  <a:lumMod val="75000"/>
                </a:schemeClr>
              </a:solidFill>
            </a:endParaRPr>
          </a:p>
        </p:txBody>
      </p:sp>
      <p:sp>
        <p:nvSpPr>
          <p:cNvPr id="172" name="Freeform 18"/>
          <p:cNvSpPr/>
          <p:nvPr/>
        </p:nvSpPr>
        <p:spPr bwMode="auto">
          <a:xfrm>
            <a:off x="6707692" y="2829445"/>
            <a:ext cx="1221242" cy="1001985"/>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1">
              <a:lumMod val="75000"/>
            </a:schemeClr>
          </a:solidFill>
          <a:ln w="9525">
            <a:noFill/>
            <a:round/>
          </a:ln>
        </p:spPr>
        <p:txBody>
          <a:bodyPr vert="horz" wrap="square" lIns="91440" tIns="45720" rIns="91440" bIns="45720" numCol="1" anchor="t" anchorCtr="0" compatLnSpc="1"/>
          <a:lstStyle/>
          <a:p>
            <a:endParaRPr lang="en-US">
              <a:solidFill>
                <a:schemeClr val="accent1">
                  <a:lumMod val="75000"/>
                </a:schemeClr>
              </a:solidFill>
            </a:endParaRPr>
          </a:p>
        </p:txBody>
      </p:sp>
      <p:sp>
        <p:nvSpPr>
          <p:cNvPr id="173" name="Freeform 172"/>
          <p:cNvSpPr/>
          <p:nvPr/>
        </p:nvSpPr>
        <p:spPr bwMode="auto">
          <a:xfrm>
            <a:off x="2775314" y="3327272"/>
            <a:ext cx="1218886" cy="1586673"/>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1">
              <a:lumMod val="40000"/>
              <a:lumOff val="60000"/>
            </a:schemeClr>
          </a:solidFill>
          <a:ln w="9525">
            <a:noFill/>
            <a:round/>
          </a:ln>
        </p:spPr>
        <p:txBody>
          <a:bodyPr vert="horz" wrap="square" lIns="91440" tIns="45720" rIns="91440" bIns="45720" numCol="1" anchor="t" anchorCtr="0" compatLnSpc="1"/>
          <a:lstStyle/>
          <a:p>
            <a:endParaRPr lang="en-US"/>
          </a:p>
        </p:txBody>
      </p:sp>
      <p:sp>
        <p:nvSpPr>
          <p:cNvPr id="174" name="Freeform 30"/>
          <p:cNvSpPr>
            <a:spLocks noEditPoints="1"/>
          </p:cNvSpPr>
          <p:nvPr/>
        </p:nvSpPr>
        <p:spPr bwMode="auto">
          <a:xfrm>
            <a:off x="547864" y="4257551"/>
            <a:ext cx="1089216" cy="1089216"/>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chemeClr val="accent1">
              <a:lumMod val="40000"/>
              <a:lumOff val="60000"/>
            </a:schemeClr>
          </a:solidFill>
          <a:ln w="9525">
            <a:noFill/>
            <a:round/>
          </a:ln>
        </p:spPr>
        <p:txBody>
          <a:bodyPr vert="horz" wrap="square" lIns="91440" tIns="45720" rIns="91440" bIns="45720" numCol="1" anchor="t" anchorCtr="0" compatLnSpc="1"/>
          <a:lstStyle/>
          <a:p>
            <a:endParaRPr lang="en-US"/>
          </a:p>
        </p:txBody>
      </p:sp>
      <p:sp>
        <p:nvSpPr>
          <p:cNvPr id="175" name="TextBox 174"/>
          <p:cNvSpPr txBox="1"/>
          <p:nvPr/>
        </p:nvSpPr>
        <p:spPr>
          <a:xfrm>
            <a:off x="640743" y="4648270"/>
            <a:ext cx="905323" cy="307777"/>
          </a:xfrm>
          <a:prstGeom prst="rect">
            <a:avLst/>
          </a:prstGeom>
          <a:noFill/>
        </p:spPr>
        <p:txBody>
          <a:bodyPr wrap="square" rtlCol="0">
            <a:spAutoFit/>
          </a:bodyPr>
          <a:lstStyle/>
          <a:p>
            <a:pPr algn="ctr"/>
            <a:r>
              <a:rPr lang="id-ID" sz="1400" b="1" dirty="0">
                <a:solidFill>
                  <a:srgbClr val="36648B"/>
                </a:solidFill>
                <a:ea typeface="Roboto" panose="02000000000000000000" pitchFamily="2" charset="0"/>
              </a:rPr>
              <a:t>GO</a:t>
            </a:r>
            <a:endParaRPr lang="en-US" sz="1400" b="1" dirty="0">
              <a:solidFill>
                <a:srgbClr val="36648B"/>
              </a:solidFill>
              <a:ea typeface="Roboto" panose="02000000000000000000" pitchFamily="2" charset="0"/>
            </a:endParaRPr>
          </a:p>
        </p:txBody>
      </p:sp>
      <p:sp>
        <p:nvSpPr>
          <p:cNvPr id="176" name="Rectangle 175"/>
          <p:cNvSpPr/>
          <p:nvPr/>
        </p:nvSpPr>
        <p:spPr>
          <a:xfrm>
            <a:off x="3349822" y="2886249"/>
            <a:ext cx="184731" cy="369332"/>
          </a:xfrm>
          <a:prstGeom prst="rect">
            <a:avLst/>
          </a:prstGeom>
        </p:spPr>
        <p:txBody>
          <a:bodyPr wrap="none">
            <a:spAutoFit/>
          </a:bodyPr>
          <a:lstStyle/>
          <a:p>
            <a:endParaRPr lang="en-US" dirty="0">
              <a:solidFill>
                <a:srgbClr val="23C7E3"/>
              </a:solidFill>
              <a:latin typeface="FontAwesome" pitchFamily="2" charset="0"/>
            </a:endParaRPr>
          </a:p>
        </p:txBody>
      </p:sp>
      <p:sp>
        <p:nvSpPr>
          <p:cNvPr id="177" name="Rectangle 176"/>
          <p:cNvSpPr/>
          <p:nvPr/>
        </p:nvSpPr>
        <p:spPr>
          <a:xfrm>
            <a:off x="1617090" y="4720708"/>
            <a:ext cx="1158224" cy="190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8" name="Freeform 18"/>
          <p:cNvSpPr/>
          <p:nvPr/>
        </p:nvSpPr>
        <p:spPr bwMode="auto">
          <a:xfrm>
            <a:off x="3991783" y="3327210"/>
            <a:ext cx="1221242" cy="1009583"/>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1"/>
          </a:solidFill>
          <a:ln w="9525">
            <a:noFill/>
            <a:round/>
          </a:ln>
        </p:spPr>
        <p:txBody>
          <a:bodyPr vert="horz" wrap="square" lIns="91440" tIns="45720" rIns="91440" bIns="45720" numCol="1" anchor="t" anchorCtr="0" compatLnSpc="1"/>
          <a:lstStyle/>
          <a:p>
            <a:endParaRPr lang="en-US">
              <a:solidFill>
                <a:schemeClr val="accent1"/>
              </a:solidFill>
            </a:endParaRPr>
          </a:p>
        </p:txBody>
      </p:sp>
      <p:sp>
        <p:nvSpPr>
          <p:cNvPr id="179" name="Freeform 178"/>
          <p:cNvSpPr/>
          <p:nvPr/>
        </p:nvSpPr>
        <p:spPr bwMode="auto">
          <a:xfrm>
            <a:off x="9139763" y="1562764"/>
            <a:ext cx="1218886" cy="1586673"/>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1">
              <a:lumMod val="50000"/>
            </a:schemeClr>
          </a:solidFill>
          <a:ln w="9525">
            <a:noFill/>
            <a:round/>
          </a:ln>
        </p:spPr>
        <p:txBody>
          <a:bodyPr vert="horz" wrap="square" lIns="91440" tIns="45720" rIns="91440" bIns="45720" numCol="1" anchor="t" anchorCtr="0" compatLnSpc="1"/>
          <a:lstStyle/>
          <a:p>
            <a:endParaRPr lang="en-US">
              <a:solidFill>
                <a:schemeClr val="tx2">
                  <a:lumMod val="75000"/>
                </a:schemeClr>
              </a:solidFill>
            </a:endParaRPr>
          </a:p>
        </p:txBody>
      </p:sp>
      <p:sp>
        <p:nvSpPr>
          <p:cNvPr id="180" name="Right Arrow 179"/>
          <p:cNvSpPr/>
          <p:nvPr/>
        </p:nvSpPr>
        <p:spPr>
          <a:xfrm>
            <a:off x="9668138" y="1456854"/>
            <a:ext cx="1313665" cy="414000"/>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lumMod val="75000"/>
                </a:schemeClr>
              </a:solidFill>
            </a:endParaRPr>
          </a:p>
        </p:txBody>
      </p:sp>
      <p:grpSp>
        <p:nvGrpSpPr>
          <p:cNvPr id="181" name="Group 180"/>
          <p:cNvGrpSpPr/>
          <p:nvPr/>
        </p:nvGrpSpPr>
        <p:grpSpPr>
          <a:xfrm>
            <a:off x="-19118" y="3324835"/>
            <a:ext cx="2937501" cy="1502474"/>
            <a:chOff x="1486837" y="3505712"/>
            <a:chExt cx="1782054" cy="1680536"/>
          </a:xfrm>
        </p:grpSpPr>
        <p:sp>
          <p:nvSpPr>
            <p:cNvPr id="186" name="Oval 35"/>
            <p:cNvSpPr>
              <a:spLocks noChangeArrowheads="1"/>
            </p:cNvSpPr>
            <p:nvPr/>
          </p:nvSpPr>
          <p:spPr bwMode="auto">
            <a:xfrm>
              <a:off x="2560024" y="4292983"/>
              <a:ext cx="446088" cy="446089"/>
            </a:xfrm>
            <a:prstGeom prst="ellipse">
              <a:avLst/>
            </a:prstGeom>
            <a:solidFill>
              <a:srgbClr val="FFFFFF"/>
            </a:solidFill>
            <a:ln w="9525">
              <a:noFill/>
              <a:round/>
            </a:ln>
          </p:spPr>
          <p:txBody>
            <a:bodyPr vert="horz" wrap="square" lIns="91440" tIns="45720" rIns="91440" bIns="45720" numCol="1" anchor="t" anchorCtr="0" compatLnSpc="1"/>
            <a:lstStyle/>
            <a:p>
              <a:endParaRPr lang="en-US"/>
            </a:p>
          </p:txBody>
        </p:sp>
        <p:sp>
          <p:nvSpPr>
            <p:cNvPr id="183" name="Content Placeholder 2"/>
            <p:cNvSpPr txBox="1"/>
            <p:nvPr/>
          </p:nvSpPr>
          <p:spPr>
            <a:xfrm>
              <a:off x="1486837" y="3505712"/>
              <a:ext cx="1782054" cy="168053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50000"/>
                </a:lnSpc>
              </a:pPr>
              <a:r>
                <a:rPr lang="id-ID" sz="1800" dirty="0" err="1">
                  <a:solidFill>
                    <a:schemeClr val="bg2">
                      <a:lumMod val="50000"/>
                    </a:schemeClr>
                  </a:solidFill>
                  <a:latin typeface="Avenir Medium" panose="02000503020000020003" pitchFamily="2" charset="0"/>
                  <a:ea typeface="Roboto" panose="02000000000000000000" pitchFamily="2" charset="0"/>
                </a:rPr>
                <a:t>Develop</a:t>
              </a:r>
              <a:r>
                <a:rPr lang="id-ID" sz="1800" dirty="0">
                  <a:solidFill>
                    <a:schemeClr val="bg2">
                      <a:lumMod val="50000"/>
                    </a:schemeClr>
                  </a:solidFill>
                  <a:latin typeface="Avenir Medium" panose="02000503020000020003" pitchFamily="2" charset="0"/>
                  <a:ea typeface="Roboto" panose="02000000000000000000" pitchFamily="2" charset="0"/>
                </a:rPr>
                <a:t> </a:t>
              </a:r>
              <a:r>
                <a:rPr lang="id-ID" sz="1800" dirty="0" err="1">
                  <a:solidFill>
                    <a:schemeClr val="bg2">
                      <a:lumMod val="50000"/>
                    </a:schemeClr>
                  </a:solidFill>
                  <a:latin typeface="Avenir Medium" panose="02000503020000020003" pitchFamily="2" charset="0"/>
                  <a:ea typeface="Roboto" panose="02000000000000000000" pitchFamily="2" charset="0"/>
                </a:rPr>
                <a:t>a</a:t>
              </a:r>
              <a:endParaRPr lang="id-ID" sz="1800" dirty="0">
                <a:solidFill>
                  <a:schemeClr val="bg2">
                    <a:lumMod val="50000"/>
                  </a:schemeClr>
                </a:solidFill>
                <a:latin typeface="Avenir Medium" panose="02000503020000020003" pitchFamily="2" charset="0"/>
                <a:ea typeface="Roboto" panose="02000000000000000000" pitchFamily="2" charset="0"/>
              </a:endParaRPr>
            </a:p>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D</a:t>
              </a:r>
              <a:r>
                <a:rPr lang="id-ID" sz="1800" dirty="0" err="1">
                  <a:solidFill>
                    <a:schemeClr val="bg2">
                      <a:lumMod val="50000"/>
                    </a:schemeClr>
                  </a:solidFill>
                  <a:latin typeface="Avenir Medium" panose="02000503020000020003" pitchFamily="2" charset="0"/>
                  <a:ea typeface="Roboto" panose="02000000000000000000" pitchFamily="2" charset="0"/>
                </a:rPr>
                <a:t>evelopment</a:t>
              </a:r>
              <a:r>
                <a:rPr lang="id-ID"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P</a:t>
              </a:r>
              <a:r>
                <a:rPr lang="id-ID" sz="1800" dirty="0" err="1">
                  <a:solidFill>
                    <a:schemeClr val="bg2">
                      <a:lumMod val="50000"/>
                    </a:schemeClr>
                  </a:solidFill>
                  <a:latin typeface="Avenir Medium" panose="02000503020000020003" pitchFamily="2" charset="0"/>
                  <a:ea typeface="Roboto" panose="02000000000000000000" pitchFamily="2" charset="0"/>
                </a:rPr>
                <a:t>lan</a:t>
              </a:r>
              <a:endParaRPr lang="id-ID" sz="1800" dirty="0">
                <a:solidFill>
                  <a:schemeClr val="bg2">
                    <a:lumMod val="50000"/>
                  </a:schemeClr>
                </a:solidFill>
                <a:latin typeface="Avenir Medium" panose="02000503020000020003" pitchFamily="2" charset="0"/>
                <a:ea typeface="Roboto" panose="02000000000000000000" pitchFamily="2" charset="0"/>
              </a:endParaRPr>
            </a:p>
            <a:p>
              <a:pPr>
                <a:lnSpc>
                  <a:spcPct val="50000"/>
                </a:lnSpc>
              </a:pPr>
              <a:r>
                <a:rPr lang="en-US" altLang="zh-CN" sz="1200" dirty="0">
                  <a:solidFill>
                    <a:schemeClr val="bg2">
                      <a:lumMod val="50000"/>
                    </a:schemeClr>
                  </a:solidFill>
                  <a:latin typeface="Avenir Medium" panose="02000503020000020003" pitchFamily="2" charset="0"/>
                  <a:ea typeface="Roboto" panose="02000000000000000000" pitchFamily="2" charset="0"/>
                </a:rPr>
                <a:t>All</a:t>
              </a:r>
              <a:r>
                <a:rPr lang="zh-CN" altLang="en-US" sz="1200" dirty="0">
                  <a:solidFill>
                    <a:schemeClr val="bg2">
                      <a:lumMod val="50000"/>
                    </a:schemeClr>
                  </a:solidFill>
                  <a:latin typeface="Avenir Medium" panose="02000503020000020003" pitchFamily="2" charset="0"/>
                  <a:ea typeface="Roboto" panose="02000000000000000000" pitchFamily="2" charset="0"/>
                </a:rPr>
                <a:t> </a:t>
              </a:r>
              <a:r>
                <a:rPr lang="id-ID" altLang="zh-CN" sz="1200" dirty="0" err="1">
                  <a:solidFill>
                    <a:schemeClr val="bg2">
                      <a:lumMod val="50000"/>
                    </a:schemeClr>
                  </a:solidFill>
                  <a:latin typeface="Avenir Medium" panose="02000503020000020003" pitchFamily="2" charset="0"/>
                  <a:ea typeface="Roboto" panose="02000000000000000000" pitchFamily="2" charset="0"/>
                </a:rPr>
                <a:t>of</a:t>
              </a:r>
              <a:r>
                <a:rPr lang="zh-CN" altLang="en-US" sz="1200" dirty="0">
                  <a:solidFill>
                    <a:schemeClr val="bg2">
                      <a:lumMod val="50000"/>
                    </a:schemeClr>
                  </a:solidFill>
                  <a:latin typeface="Avenir Medium" panose="02000503020000020003" pitchFamily="2" charset="0"/>
                  <a:ea typeface="Roboto" panose="02000000000000000000" pitchFamily="2" charset="0"/>
                </a:rPr>
                <a:t> </a:t>
              </a:r>
              <a:r>
                <a:rPr lang="en-US" altLang="zh-CN" sz="1200" dirty="0">
                  <a:solidFill>
                    <a:schemeClr val="bg2">
                      <a:lumMod val="50000"/>
                    </a:schemeClr>
                  </a:solidFill>
                  <a:latin typeface="Avenir Medium" panose="02000503020000020003" pitchFamily="2" charset="0"/>
                  <a:ea typeface="Roboto" panose="02000000000000000000" pitchFamily="2" charset="0"/>
                </a:rPr>
                <a:t>the</a:t>
              </a:r>
              <a:r>
                <a:rPr lang="zh-CN" altLang="en-US" sz="1200" dirty="0">
                  <a:solidFill>
                    <a:schemeClr val="bg2">
                      <a:lumMod val="50000"/>
                    </a:schemeClr>
                  </a:solidFill>
                  <a:latin typeface="Avenir Medium" panose="02000503020000020003" pitchFamily="2" charset="0"/>
                  <a:ea typeface="Roboto" panose="02000000000000000000" pitchFamily="2" charset="0"/>
                </a:rPr>
                <a:t> </a:t>
              </a:r>
              <a:r>
                <a:rPr lang="en-US" altLang="zh-CN" sz="1200" dirty="0">
                  <a:solidFill>
                    <a:schemeClr val="bg2">
                      <a:lumMod val="50000"/>
                    </a:schemeClr>
                  </a:solidFill>
                  <a:latin typeface="Avenir Medium" panose="02000503020000020003" pitchFamily="2" charset="0"/>
                  <a:ea typeface="Roboto" panose="02000000000000000000" pitchFamily="2" charset="0"/>
                </a:rPr>
                <a:t>group</a:t>
              </a:r>
              <a:r>
                <a:rPr lang="zh-CN" altLang="en-US" sz="1200" dirty="0">
                  <a:solidFill>
                    <a:schemeClr val="bg2">
                      <a:lumMod val="50000"/>
                    </a:schemeClr>
                  </a:solidFill>
                  <a:latin typeface="Avenir Medium" panose="02000503020000020003" pitchFamily="2" charset="0"/>
                  <a:ea typeface="Roboto" panose="02000000000000000000" pitchFamily="2" charset="0"/>
                </a:rPr>
                <a:t> </a:t>
              </a:r>
              <a:r>
                <a:rPr lang="en-US" altLang="zh-CN" sz="1200" dirty="0">
                  <a:solidFill>
                    <a:schemeClr val="bg2">
                      <a:lumMod val="50000"/>
                    </a:schemeClr>
                  </a:solidFill>
                  <a:latin typeface="Avenir Medium" panose="02000503020000020003" pitchFamily="2" charset="0"/>
                  <a:ea typeface="Roboto" panose="02000000000000000000" pitchFamily="2" charset="0"/>
                </a:rPr>
                <a:t>members</a:t>
              </a:r>
              <a:endParaRPr lang="id-ID" sz="1200" dirty="0">
                <a:solidFill>
                  <a:schemeClr val="bg2">
                    <a:lumMod val="50000"/>
                  </a:schemeClr>
                </a:solidFill>
                <a:latin typeface="Avenir Medium" panose="02000503020000020003" pitchFamily="2" charset="0"/>
                <a:ea typeface="Roboto" panose="02000000000000000000" pitchFamily="2" charset="0"/>
              </a:endParaRPr>
            </a:p>
            <a:p>
              <a:pPr>
                <a:lnSpc>
                  <a:spcPct val="50000"/>
                </a:lnSpc>
              </a:pPr>
              <a:r>
                <a:rPr lang="en-US" altLang="zh-CN" sz="1200" dirty="0">
                  <a:solidFill>
                    <a:schemeClr val="bg2">
                      <a:lumMod val="50000"/>
                    </a:schemeClr>
                  </a:solidFill>
                  <a:latin typeface="Avenir Book" panose="02000503020000020003" pitchFamily="2" charset="0"/>
                  <a:ea typeface="Roboto" panose="02000000000000000000" pitchFamily="2" charset="0"/>
                </a:rPr>
                <a:t>3</a:t>
              </a:r>
              <a:r>
                <a:rPr lang="zh-CN" altLang="en-US" sz="1200" dirty="0">
                  <a:solidFill>
                    <a:schemeClr val="bg2">
                      <a:lumMod val="50000"/>
                    </a:schemeClr>
                  </a:solidFill>
                  <a:latin typeface="Avenir Book" panose="02000503020000020003" pitchFamily="2" charset="0"/>
                  <a:ea typeface="Roboto" panose="02000000000000000000" pitchFamily="2" charset="0"/>
                </a:rPr>
                <a:t> </a:t>
              </a:r>
              <a:r>
                <a:rPr lang="en-US" altLang="zh-CN" sz="1200" dirty="0">
                  <a:solidFill>
                    <a:schemeClr val="bg2">
                      <a:lumMod val="50000"/>
                    </a:schemeClr>
                  </a:solidFill>
                  <a:latin typeface="Avenir Book" panose="02000503020000020003" pitchFamily="2" charset="0"/>
                  <a:ea typeface="Roboto" panose="02000000000000000000" pitchFamily="2" charset="0"/>
                </a:rPr>
                <a:t>~</a:t>
              </a:r>
              <a:r>
                <a:rPr lang="zh-CN" altLang="en-US" sz="1200" dirty="0">
                  <a:solidFill>
                    <a:schemeClr val="bg2">
                      <a:lumMod val="50000"/>
                    </a:schemeClr>
                  </a:solidFill>
                  <a:latin typeface="Avenir Book" panose="02000503020000020003" pitchFamily="2" charset="0"/>
                  <a:ea typeface="Roboto" panose="02000000000000000000" pitchFamily="2" charset="0"/>
                </a:rPr>
                <a:t> </a:t>
              </a:r>
              <a:r>
                <a:rPr lang="en-US" altLang="zh-CN" sz="1200" dirty="0">
                  <a:solidFill>
                    <a:schemeClr val="bg2">
                      <a:lumMod val="50000"/>
                    </a:schemeClr>
                  </a:solidFill>
                  <a:latin typeface="Avenir Book" panose="02000503020000020003" pitchFamily="2" charset="0"/>
                  <a:ea typeface="Roboto" panose="02000000000000000000" pitchFamily="2" charset="0"/>
                </a:rPr>
                <a:t>4</a:t>
              </a:r>
              <a:r>
                <a:rPr lang="zh-CN" altLang="en-US" sz="1200" dirty="0">
                  <a:solidFill>
                    <a:schemeClr val="bg2">
                      <a:lumMod val="50000"/>
                    </a:schemeClr>
                  </a:solidFill>
                  <a:latin typeface="Avenir Book" panose="02000503020000020003" pitchFamily="2" charset="0"/>
                  <a:ea typeface="Roboto" panose="02000000000000000000" pitchFamily="2" charset="0"/>
                </a:rPr>
                <a:t> </a:t>
              </a:r>
              <a:r>
                <a:rPr lang="en-US" altLang="zh-CN" sz="1200" dirty="0">
                  <a:solidFill>
                    <a:schemeClr val="bg2">
                      <a:lumMod val="50000"/>
                    </a:schemeClr>
                  </a:solidFill>
                  <a:latin typeface="Avenir Book" panose="02000503020000020003" pitchFamily="2" charset="0"/>
                  <a:ea typeface="Roboto" panose="02000000000000000000" pitchFamily="2" charset="0"/>
                </a:rPr>
                <a:t>Days</a:t>
              </a:r>
              <a:r>
                <a:rPr lang="id-ID" sz="1200" dirty="0">
                  <a:solidFill>
                    <a:srgbClr val="D60093"/>
                  </a:solidFill>
                  <a:latin typeface="Avenir Book" panose="02000503020000020003" pitchFamily="2" charset="0"/>
                  <a:ea typeface="Roboto" panose="02000000000000000000" pitchFamily="2" charset="0"/>
                </a:rPr>
                <a:t> </a:t>
              </a:r>
            </a:p>
          </p:txBody>
        </p:sp>
      </p:grpSp>
      <p:sp>
        <p:nvSpPr>
          <p:cNvPr id="223" name="TextBox 222"/>
          <p:cNvSpPr txBox="1"/>
          <p:nvPr/>
        </p:nvSpPr>
        <p:spPr>
          <a:xfrm>
            <a:off x="10781197" y="1509965"/>
            <a:ext cx="1549022" cy="307777"/>
          </a:xfrm>
          <a:prstGeom prst="rect">
            <a:avLst/>
          </a:prstGeom>
          <a:noFill/>
        </p:spPr>
        <p:txBody>
          <a:bodyPr wrap="square" rtlCol="0">
            <a:spAutoFit/>
          </a:bodyPr>
          <a:lstStyle/>
          <a:p>
            <a:pPr algn="ctr"/>
            <a:r>
              <a:rPr lang="en-US" altLang="zh-CN" sz="1400" b="1" dirty="0">
                <a:solidFill>
                  <a:schemeClr val="tx1">
                    <a:lumMod val="75000"/>
                    <a:lumOff val="25000"/>
                  </a:schemeClr>
                </a:solidFill>
                <a:ea typeface="Roboto" panose="02000000000000000000" pitchFamily="2" charset="0"/>
              </a:rPr>
              <a:t>Application</a:t>
            </a:r>
            <a:endParaRPr lang="en-US" sz="1400" b="1" dirty="0">
              <a:solidFill>
                <a:schemeClr val="tx1">
                  <a:lumMod val="75000"/>
                  <a:lumOff val="25000"/>
                </a:schemeClr>
              </a:solidFill>
              <a:ea typeface="Roboto" panose="02000000000000000000" pitchFamily="2" charset="0"/>
            </a:endParaRPr>
          </a:p>
        </p:txBody>
      </p:sp>
      <p:grpSp>
        <p:nvGrpSpPr>
          <p:cNvPr id="225" name="Group 224"/>
          <p:cNvGrpSpPr/>
          <p:nvPr/>
        </p:nvGrpSpPr>
        <p:grpSpPr>
          <a:xfrm>
            <a:off x="3384757" y="2419510"/>
            <a:ext cx="1870919" cy="923330"/>
            <a:chOff x="2527692" y="3916213"/>
            <a:chExt cx="1262644" cy="1014334"/>
          </a:xfrm>
        </p:grpSpPr>
        <p:sp>
          <p:nvSpPr>
            <p:cNvPr id="226" name="Oval 35"/>
            <p:cNvSpPr>
              <a:spLocks noChangeArrowheads="1"/>
            </p:cNvSpPr>
            <p:nvPr/>
          </p:nvSpPr>
          <p:spPr bwMode="auto">
            <a:xfrm>
              <a:off x="2560024" y="4292983"/>
              <a:ext cx="446088" cy="446089"/>
            </a:xfrm>
            <a:prstGeom prst="ellipse">
              <a:avLst/>
            </a:prstGeom>
            <a:solidFill>
              <a:srgbClr val="FFFFFF"/>
            </a:solidFill>
            <a:ln w="9525">
              <a:noFill/>
              <a:round/>
            </a:ln>
          </p:spPr>
          <p:txBody>
            <a:bodyPr vert="horz" wrap="square" lIns="91440" tIns="45720" rIns="91440" bIns="45720" numCol="1" anchor="t" anchorCtr="0" compatLnSpc="1"/>
            <a:lstStyle/>
            <a:p>
              <a:endParaRPr lang="en-US"/>
            </a:p>
          </p:txBody>
        </p:sp>
        <p:sp>
          <p:nvSpPr>
            <p:cNvPr id="227" name="Content Placeholder 2"/>
            <p:cNvSpPr txBox="1"/>
            <p:nvPr/>
          </p:nvSpPr>
          <p:spPr>
            <a:xfrm>
              <a:off x="2527692" y="3916213"/>
              <a:ext cx="1262644" cy="101433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Process</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Data</a:t>
              </a:r>
            </a:p>
            <a:p>
              <a:pPr>
                <a:lnSpc>
                  <a:spcPct val="50000"/>
                </a:lnSpc>
              </a:pP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Wang</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err="1">
                  <a:solidFill>
                    <a:schemeClr val="tx1">
                      <a:lumMod val="50000"/>
                      <a:lumOff val="50000"/>
                    </a:schemeClr>
                  </a:solidFill>
                  <a:latin typeface="Avenir Book" panose="02000503020000020003" pitchFamily="2" charset="0"/>
                  <a:ea typeface="Roboto" panose="02000000000000000000" pitchFamily="2" charset="0"/>
                </a:rPr>
                <a:t>Zhihang</a:t>
              </a:r>
              <a:endParaRPr lang="en-US" altLang="zh-CN" sz="1200" dirty="0">
                <a:solidFill>
                  <a:schemeClr val="tx1">
                    <a:lumMod val="50000"/>
                    <a:lumOff val="50000"/>
                  </a:schemeClr>
                </a:solidFill>
                <a:latin typeface="Avenir Book" panose="02000503020000020003" pitchFamily="2" charset="0"/>
                <a:ea typeface="Roboto" panose="02000000000000000000" pitchFamily="2" charset="0"/>
              </a:endParaRPr>
            </a:p>
            <a:p>
              <a:pPr>
                <a:lnSpc>
                  <a:spcPct val="50000"/>
                </a:lnSpc>
              </a:pP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5</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7</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Days</a:t>
              </a:r>
              <a:endParaRPr lang="en-US" sz="1200" dirty="0">
                <a:solidFill>
                  <a:schemeClr val="tx1">
                    <a:lumMod val="50000"/>
                    <a:lumOff val="50000"/>
                  </a:schemeClr>
                </a:solidFill>
                <a:latin typeface="Avenir Book" panose="02000503020000020003" pitchFamily="2" charset="0"/>
                <a:ea typeface="Roboto" panose="02000000000000000000" pitchFamily="2" charset="0"/>
              </a:endParaRPr>
            </a:p>
          </p:txBody>
        </p:sp>
      </p:grpSp>
      <p:sp>
        <p:nvSpPr>
          <p:cNvPr id="231" name="Content Placeholder 2"/>
          <p:cNvSpPr txBox="1"/>
          <p:nvPr/>
        </p:nvSpPr>
        <p:spPr>
          <a:xfrm>
            <a:off x="5874106" y="3965359"/>
            <a:ext cx="2727521" cy="8183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50000"/>
              </a:lnSpc>
            </a:pPr>
            <a:r>
              <a:rPr lang="en" sz="1800" dirty="0">
                <a:solidFill>
                  <a:schemeClr val="bg2">
                    <a:lumMod val="50000"/>
                  </a:schemeClr>
                </a:solidFill>
                <a:latin typeface="Avenir Medium" panose="02000503020000020003" pitchFamily="2" charset="0"/>
                <a:ea typeface="Roboto" panose="02000000000000000000" pitchFamily="2" charset="0"/>
              </a:rPr>
              <a:t>Build a </a:t>
            </a:r>
          </a:p>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W</a:t>
            </a:r>
            <a:r>
              <a:rPr lang="en" sz="1800" dirty="0" err="1">
                <a:solidFill>
                  <a:schemeClr val="bg2">
                    <a:lumMod val="50000"/>
                  </a:schemeClr>
                </a:solidFill>
                <a:latin typeface="Avenir Medium" panose="02000503020000020003" pitchFamily="2" charset="0"/>
                <a:ea typeface="Roboto" panose="02000000000000000000" pitchFamily="2" charset="0"/>
              </a:rPr>
              <a:t>eb</a:t>
            </a:r>
            <a:r>
              <a:rPr lang="en"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P</a:t>
            </a:r>
            <a:r>
              <a:rPr lang="en" sz="1800" dirty="0">
                <a:solidFill>
                  <a:schemeClr val="bg2">
                    <a:lumMod val="50000"/>
                  </a:schemeClr>
                </a:solidFill>
                <a:latin typeface="Avenir Medium" panose="02000503020000020003" pitchFamily="2" charset="0"/>
                <a:ea typeface="Roboto" panose="02000000000000000000" pitchFamily="2" charset="0"/>
              </a:rPr>
              <a:t>age </a:t>
            </a:r>
            <a:r>
              <a:rPr lang="en-US" altLang="zh-CN" sz="1800" dirty="0">
                <a:solidFill>
                  <a:schemeClr val="bg2">
                    <a:lumMod val="50000"/>
                  </a:schemeClr>
                </a:solidFill>
                <a:latin typeface="Avenir Medium" panose="02000503020000020003" pitchFamily="2" charset="0"/>
                <a:ea typeface="Roboto" panose="02000000000000000000" pitchFamily="2" charset="0"/>
              </a:rPr>
              <a:t>B</a:t>
            </a:r>
            <a:r>
              <a:rPr lang="en" sz="1800" dirty="0" err="1">
                <a:solidFill>
                  <a:schemeClr val="bg2">
                    <a:lumMod val="50000"/>
                  </a:schemeClr>
                </a:solidFill>
                <a:latin typeface="Avenir Medium" panose="02000503020000020003" pitchFamily="2" charset="0"/>
                <a:ea typeface="Roboto" panose="02000000000000000000" pitchFamily="2" charset="0"/>
              </a:rPr>
              <a:t>ackground</a:t>
            </a:r>
            <a:endParaRPr lang="en" sz="1800" dirty="0">
              <a:solidFill>
                <a:schemeClr val="bg2">
                  <a:lumMod val="50000"/>
                </a:schemeClr>
              </a:solidFill>
              <a:latin typeface="Avenir Medium" panose="02000503020000020003" pitchFamily="2" charset="0"/>
              <a:ea typeface="Roboto" panose="02000000000000000000" pitchFamily="2" charset="0"/>
            </a:endParaRPr>
          </a:p>
          <a:p>
            <a:pPr>
              <a:lnSpc>
                <a:spcPct val="50000"/>
              </a:lnSpc>
            </a:pPr>
            <a:r>
              <a:rPr lang="en-US" altLang="zh-CN" sz="1200" dirty="0">
                <a:solidFill>
                  <a:schemeClr val="bg1">
                    <a:lumMod val="65000"/>
                  </a:schemeClr>
                </a:solidFill>
                <a:latin typeface="Avenir Book" panose="02000503020000020003" pitchFamily="2" charset="0"/>
                <a:ea typeface="Roboto" panose="02000000000000000000" pitchFamily="2" charset="0"/>
              </a:rPr>
              <a:t>Wang</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err="1">
                <a:solidFill>
                  <a:schemeClr val="bg1">
                    <a:lumMod val="65000"/>
                  </a:schemeClr>
                </a:solidFill>
                <a:latin typeface="Avenir Book" panose="02000503020000020003" pitchFamily="2" charset="0"/>
                <a:ea typeface="Roboto" panose="02000000000000000000" pitchFamily="2" charset="0"/>
              </a:rPr>
              <a:t>Zhihang</a:t>
            </a:r>
            <a:endParaRPr lang="en-US" altLang="zh-CN" sz="1200" dirty="0">
              <a:solidFill>
                <a:schemeClr val="bg1">
                  <a:lumMod val="65000"/>
                </a:schemeClr>
              </a:solidFill>
              <a:latin typeface="Avenir Book" panose="02000503020000020003" pitchFamily="2" charset="0"/>
              <a:ea typeface="Roboto" panose="02000000000000000000" pitchFamily="2" charset="0"/>
            </a:endParaRPr>
          </a:p>
          <a:p>
            <a:pPr>
              <a:lnSpc>
                <a:spcPct val="50000"/>
              </a:lnSpc>
            </a:pPr>
            <a:r>
              <a:rPr lang="en-US" altLang="zh-CN" sz="1200" dirty="0">
                <a:solidFill>
                  <a:schemeClr val="bg1">
                    <a:lumMod val="65000"/>
                  </a:schemeClr>
                </a:solidFill>
                <a:latin typeface="Avenir Book" panose="02000503020000020003" pitchFamily="2" charset="0"/>
                <a:ea typeface="Roboto" panose="02000000000000000000" pitchFamily="2" charset="0"/>
              </a:rPr>
              <a:t>5</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6</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Days</a:t>
            </a:r>
            <a:endParaRPr lang="en-US" sz="1200" dirty="0">
              <a:solidFill>
                <a:schemeClr val="bg1">
                  <a:lumMod val="65000"/>
                </a:schemeClr>
              </a:solidFill>
              <a:latin typeface="Avenir Book" panose="02000503020000020003" pitchFamily="2" charset="0"/>
              <a:ea typeface="Roboto" panose="02000000000000000000" pitchFamily="2" charset="0"/>
            </a:endParaRPr>
          </a:p>
        </p:txBody>
      </p:sp>
      <p:sp>
        <p:nvSpPr>
          <p:cNvPr id="235" name="Content Placeholder 2"/>
          <p:cNvSpPr txBox="1"/>
          <p:nvPr/>
        </p:nvSpPr>
        <p:spPr>
          <a:xfrm>
            <a:off x="5543391" y="1789228"/>
            <a:ext cx="2973218" cy="97951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Build</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a</a:t>
            </a:r>
          </a:p>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Web</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Page</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Front-end</a:t>
            </a:r>
            <a:endParaRPr lang="id-ID" sz="1800" dirty="0">
              <a:solidFill>
                <a:srgbClr val="D60093"/>
              </a:solidFill>
              <a:latin typeface="Avenir Medium" panose="02000503020000020003" pitchFamily="2" charset="0"/>
              <a:ea typeface="Roboto" panose="02000000000000000000" pitchFamily="2" charset="0"/>
            </a:endParaRPr>
          </a:p>
          <a:p>
            <a:r>
              <a:rPr lang="en-US" altLang="zh-CN" sz="1200" dirty="0">
                <a:solidFill>
                  <a:schemeClr val="bg1">
                    <a:lumMod val="65000"/>
                  </a:schemeClr>
                </a:solidFill>
                <a:latin typeface="Avenir Book" panose="02000503020000020003" pitchFamily="2" charset="0"/>
                <a:ea typeface="Roboto" panose="02000000000000000000" pitchFamily="2" charset="0"/>
              </a:rPr>
              <a:t>Sui</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err="1">
                <a:solidFill>
                  <a:schemeClr val="bg1">
                    <a:lumMod val="65000"/>
                  </a:schemeClr>
                </a:solidFill>
                <a:latin typeface="Avenir Book" panose="02000503020000020003" pitchFamily="2" charset="0"/>
                <a:ea typeface="Roboto" panose="02000000000000000000" pitchFamily="2" charset="0"/>
              </a:rPr>
              <a:t>Mingben</a:t>
            </a:r>
            <a:r>
              <a:rPr lang="en-US" altLang="zh-CN" sz="1200" dirty="0">
                <a:solidFill>
                  <a:schemeClr val="bg1">
                    <a:lumMod val="65000"/>
                  </a:schemeClr>
                </a:solidFill>
                <a:latin typeface="Avenir Book" panose="02000503020000020003" pitchFamily="2" charset="0"/>
                <a:ea typeface="Roboto" panose="02000000000000000000" pitchFamily="2" charset="0"/>
              </a:rPr>
              <a:t>,</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Wang</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err="1">
                <a:solidFill>
                  <a:schemeClr val="bg1">
                    <a:lumMod val="65000"/>
                  </a:schemeClr>
                </a:solidFill>
                <a:latin typeface="Avenir Book" panose="02000503020000020003" pitchFamily="2" charset="0"/>
                <a:ea typeface="Roboto" panose="02000000000000000000" pitchFamily="2" charset="0"/>
              </a:rPr>
              <a:t>Yibo</a:t>
            </a:r>
            <a:endParaRPr lang="en-US" altLang="zh-CN" sz="1200" dirty="0">
              <a:solidFill>
                <a:schemeClr val="bg1">
                  <a:lumMod val="65000"/>
                </a:schemeClr>
              </a:solidFill>
              <a:latin typeface="Avenir Book" panose="02000503020000020003" pitchFamily="2" charset="0"/>
              <a:ea typeface="Roboto" panose="02000000000000000000" pitchFamily="2" charset="0"/>
            </a:endParaRPr>
          </a:p>
          <a:p>
            <a:r>
              <a:rPr lang="en-US" altLang="zh-CN" sz="1200" dirty="0">
                <a:solidFill>
                  <a:schemeClr val="bg1">
                    <a:lumMod val="65000"/>
                  </a:schemeClr>
                </a:solidFill>
                <a:latin typeface="Avenir Book" panose="02000503020000020003" pitchFamily="2" charset="0"/>
                <a:ea typeface="Roboto" panose="02000000000000000000" pitchFamily="2" charset="0"/>
              </a:rPr>
              <a:t>5</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6</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Days</a:t>
            </a:r>
            <a:endParaRPr lang="en-US" sz="1200" dirty="0">
              <a:solidFill>
                <a:schemeClr val="bg1">
                  <a:lumMod val="65000"/>
                </a:schemeClr>
              </a:solidFill>
              <a:latin typeface="Avenir Book" panose="02000503020000020003" pitchFamily="2" charset="0"/>
              <a:ea typeface="Roboto" panose="02000000000000000000" pitchFamily="2" charset="0"/>
            </a:endParaRPr>
          </a:p>
        </p:txBody>
      </p:sp>
      <p:sp>
        <p:nvSpPr>
          <p:cNvPr id="237" name="Rectangle 236"/>
          <p:cNvSpPr/>
          <p:nvPr/>
        </p:nvSpPr>
        <p:spPr>
          <a:xfrm>
            <a:off x="-87304" y="6567594"/>
            <a:ext cx="12598619" cy="536280"/>
          </a:xfrm>
          <a:prstGeom prst="rect">
            <a:avLst/>
          </a:pr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5" name="Content Placeholder 7"/>
          <p:cNvSpPr txBox="1"/>
          <p:nvPr/>
        </p:nvSpPr>
        <p:spPr>
          <a:xfrm>
            <a:off x="3359187" y="-98034"/>
            <a:ext cx="5705636" cy="178061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id-ID" sz="3600" dirty="0" err="1">
                <a:solidFill>
                  <a:schemeClr val="bg2">
                    <a:lumMod val="50000"/>
                  </a:schemeClr>
                </a:solidFill>
              </a:rPr>
              <a:t>Task</a:t>
            </a:r>
            <a:r>
              <a:rPr lang="id-ID" sz="3600" dirty="0">
                <a:solidFill>
                  <a:schemeClr val="bg2">
                    <a:lumMod val="50000"/>
                  </a:schemeClr>
                </a:solidFill>
              </a:rPr>
              <a:t> </a:t>
            </a:r>
            <a:r>
              <a:rPr lang="id-ID" sz="3600" dirty="0" err="1">
                <a:solidFill>
                  <a:schemeClr val="bg2">
                    <a:lumMod val="50000"/>
                  </a:schemeClr>
                </a:solidFill>
              </a:rPr>
              <a:t>Assignment</a:t>
            </a:r>
            <a:endParaRPr lang="id-ID" sz="3600" dirty="0">
              <a:solidFill>
                <a:schemeClr val="bg2">
                  <a:lumMod val="50000"/>
                </a:schemeClr>
              </a:solidFill>
            </a:endParaRPr>
          </a:p>
          <a:p>
            <a:pPr marL="0" indent="0" algn="ctr">
              <a:lnSpc>
                <a:spcPct val="150000"/>
              </a:lnSpc>
              <a:buNone/>
            </a:pPr>
            <a:r>
              <a:rPr lang="id-ID" sz="3600" dirty="0" err="1">
                <a:solidFill>
                  <a:schemeClr val="bg2">
                    <a:lumMod val="50000"/>
                  </a:schemeClr>
                </a:solidFill>
              </a:rPr>
              <a:t>Timeline</a:t>
            </a:r>
            <a:endParaRPr lang="en-US" sz="3600" dirty="0">
              <a:solidFill>
                <a:schemeClr val="bg2">
                  <a:lumMod val="50000"/>
                </a:schemeClr>
              </a:solidFill>
            </a:endParaRPr>
          </a:p>
        </p:txBody>
      </p:sp>
      <p:grpSp>
        <p:nvGrpSpPr>
          <p:cNvPr id="210" name="Group 209"/>
          <p:cNvGrpSpPr/>
          <p:nvPr/>
        </p:nvGrpSpPr>
        <p:grpSpPr>
          <a:xfrm>
            <a:off x="5476303" y="905041"/>
            <a:ext cx="1440000" cy="58058"/>
            <a:chOff x="4616262" y="2307771"/>
            <a:chExt cx="2349876" cy="58058"/>
          </a:xfrm>
        </p:grpSpPr>
        <p:sp>
          <p:nvSpPr>
            <p:cNvPr id="211" name="Rectangle 210"/>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2" name="Rectangle 211"/>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88" name="Group 224">
            <a:extLst>
              <a:ext uri="{FF2B5EF4-FFF2-40B4-BE49-F238E27FC236}">
                <a16:creationId xmlns:a16="http://schemas.microsoft.com/office/drawing/2014/main" id="{0A3618A4-CC67-A645-8D4A-41F5B2A5EC25}"/>
              </a:ext>
            </a:extLst>
          </p:cNvPr>
          <p:cNvGrpSpPr/>
          <p:nvPr/>
        </p:nvGrpSpPr>
        <p:grpSpPr>
          <a:xfrm>
            <a:off x="3442187" y="4609652"/>
            <a:ext cx="2127559" cy="923330"/>
            <a:chOff x="2527692" y="3916213"/>
            <a:chExt cx="1435845" cy="1014334"/>
          </a:xfrm>
        </p:grpSpPr>
        <p:sp>
          <p:nvSpPr>
            <p:cNvPr id="189" name="Oval 35">
              <a:extLst>
                <a:ext uri="{FF2B5EF4-FFF2-40B4-BE49-F238E27FC236}">
                  <a16:creationId xmlns:a16="http://schemas.microsoft.com/office/drawing/2014/main" id="{71C54B6A-EE99-7F46-B1C5-A7A06C9CED8F}"/>
                </a:ext>
              </a:extLst>
            </p:cNvPr>
            <p:cNvSpPr>
              <a:spLocks noChangeArrowheads="1"/>
            </p:cNvSpPr>
            <p:nvPr/>
          </p:nvSpPr>
          <p:spPr bwMode="auto">
            <a:xfrm>
              <a:off x="2560024" y="4292983"/>
              <a:ext cx="446088" cy="446089"/>
            </a:xfrm>
            <a:prstGeom prst="ellipse">
              <a:avLst/>
            </a:prstGeom>
            <a:solidFill>
              <a:srgbClr val="FFFFFF"/>
            </a:solidFill>
            <a:ln w="9525">
              <a:noFill/>
              <a:round/>
            </a:ln>
          </p:spPr>
          <p:txBody>
            <a:bodyPr vert="horz" wrap="square" lIns="91440" tIns="45720" rIns="91440" bIns="45720" numCol="1" anchor="t" anchorCtr="0" compatLnSpc="1"/>
            <a:lstStyle/>
            <a:p>
              <a:endParaRPr lang="en-US"/>
            </a:p>
          </p:txBody>
        </p:sp>
        <p:sp>
          <p:nvSpPr>
            <p:cNvPr id="190" name="Content Placeholder 2">
              <a:extLst>
                <a:ext uri="{FF2B5EF4-FFF2-40B4-BE49-F238E27FC236}">
                  <a16:creationId xmlns:a16="http://schemas.microsoft.com/office/drawing/2014/main" id="{F36ED2A5-3328-6841-A5BF-007AA37DABED}"/>
                </a:ext>
              </a:extLst>
            </p:cNvPr>
            <p:cNvSpPr txBox="1"/>
            <p:nvPr/>
          </p:nvSpPr>
          <p:spPr>
            <a:xfrm>
              <a:off x="2527692" y="3916213"/>
              <a:ext cx="1435845" cy="101433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Machine</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Learning</a:t>
              </a:r>
            </a:p>
            <a:p>
              <a:pPr>
                <a:lnSpc>
                  <a:spcPct val="50000"/>
                </a:lnSpc>
              </a:pPr>
              <a:r>
                <a:rPr lang="en-US" altLang="zh-CN" sz="1200" dirty="0" err="1">
                  <a:solidFill>
                    <a:schemeClr val="tx1">
                      <a:lumMod val="50000"/>
                      <a:lumOff val="50000"/>
                    </a:schemeClr>
                  </a:solidFill>
                  <a:latin typeface="Avenir Book" panose="02000503020000020003" pitchFamily="2" charset="0"/>
                  <a:ea typeface="Roboto" panose="02000000000000000000" pitchFamily="2" charset="0"/>
                </a:rPr>
                <a:t>Hou</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err="1">
                  <a:solidFill>
                    <a:schemeClr val="tx1">
                      <a:lumMod val="50000"/>
                      <a:lumOff val="50000"/>
                    </a:schemeClr>
                  </a:solidFill>
                  <a:latin typeface="Avenir Book" panose="02000503020000020003" pitchFamily="2" charset="0"/>
                  <a:ea typeface="Roboto" panose="02000000000000000000" pitchFamily="2" charset="0"/>
                </a:rPr>
                <a:t>Qinhan</a:t>
              </a:r>
              <a:endParaRPr lang="en-US" altLang="zh-CN" sz="1200" dirty="0">
                <a:solidFill>
                  <a:schemeClr val="tx1">
                    <a:lumMod val="50000"/>
                    <a:lumOff val="50000"/>
                  </a:schemeClr>
                </a:solidFill>
                <a:latin typeface="Avenir Book" panose="02000503020000020003" pitchFamily="2" charset="0"/>
                <a:ea typeface="Roboto" panose="02000000000000000000" pitchFamily="2" charset="0"/>
              </a:endParaRPr>
            </a:p>
            <a:p>
              <a:pPr>
                <a:lnSpc>
                  <a:spcPct val="50000"/>
                </a:lnSpc>
              </a:pP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5</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7</a:t>
              </a:r>
              <a:r>
                <a:rPr lang="zh-CN" altLang="en-US" sz="1200" dirty="0">
                  <a:solidFill>
                    <a:schemeClr val="tx1">
                      <a:lumMod val="50000"/>
                      <a:lumOff val="50000"/>
                    </a:schemeClr>
                  </a:solidFill>
                  <a:latin typeface="Avenir Book" panose="02000503020000020003" pitchFamily="2" charset="0"/>
                  <a:ea typeface="Roboto" panose="02000000000000000000" pitchFamily="2" charset="0"/>
                </a:rPr>
                <a:t> </a:t>
              </a:r>
              <a:r>
                <a:rPr lang="en-US" altLang="zh-CN" sz="1200" dirty="0">
                  <a:solidFill>
                    <a:schemeClr val="tx1">
                      <a:lumMod val="50000"/>
                      <a:lumOff val="50000"/>
                    </a:schemeClr>
                  </a:solidFill>
                  <a:latin typeface="Avenir Book" panose="02000503020000020003" pitchFamily="2" charset="0"/>
                  <a:ea typeface="Roboto" panose="02000000000000000000" pitchFamily="2" charset="0"/>
                </a:rPr>
                <a:t>Days</a:t>
              </a:r>
              <a:endParaRPr lang="en-US" sz="1200" dirty="0">
                <a:solidFill>
                  <a:schemeClr val="tx1">
                    <a:lumMod val="50000"/>
                    <a:lumOff val="50000"/>
                  </a:schemeClr>
                </a:solidFill>
                <a:latin typeface="Avenir Book" panose="02000503020000020003" pitchFamily="2" charset="0"/>
                <a:ea typeface="Roboto" panose="02000000000000000000" pitchFamily="2" charset="0"/>
              </a:endParaRPr>
            </a:p>
          </p:txBody>
        </p:sp>
      </p:grpSp>
      <p:sp>
        <p:nvSpPr>
          <p:cNvPr id="191" name="Content Placeholder 2">
            <a:extLst>
              <a:ext uri="{FF2B5EF4-FFF2-40B4-BE49-F238E27FC236}">
                <a16:creationId xmlns:a16="http://schemas.microsoft.com/office/drawing/2014/main" id="{DF844FA6-1A11-D84A-B159-22837F580ADA}"/>
              </a:ext>
            </a:extLst>
          </p:cNvPr>
          <p:cNvSpPr txBox="1"/>
          <p:nvPr/>
        </p:nvSpPr>
        <p:spPr>
          <a:xfrm>
            <a:off x="7928934" y="890169"/>
            <a:ext cx="2727521" cy="8183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nSpc>
                <a:spcPct val="50000"/>
              </a:lnSpc>
            </a:pPr>
            <a:r>
              <a:rPr lang="en-US" altLang="zh-CN" sz="1800" dirty="0">
                <a:solidFill>
                  <a:schemeClr val="bg2">
                    <a:lumMod val="50000"/>
                  </a:schemeClr>
                </a:solidFill>
                <a:latin typeface="Avenir Medium" panose="02000503020000020003" pitchFamily="2" charset="0"/>
                <a:ea typeface="Roboto" panose="02000000000000000000" pitchFamily="2" charset="0"/>
              </a:rPr>
              <a:t>Combine</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Three</a:t>
            </a:r>
            <a:r>
              <a:rPr lang="zh-CN" altLang="en-US" sz="1800" dirty="0">
                <a:solidFill>
                  <a:schemeClr val="bg2">
                    <a:lumMod val="50000"/>
                  </a:schemeClr>
                </a:solidFill>
                <a:latin typeface="Avenir Medium" panose="02000503020000020003" pitchFamily="2" charset="0"/>
                <a:ea typeface="Roboto" panose="02000000000000000000" pitchFamily="2" charset="0"/>
              </a:rPr>
              <a:t> </a:t>
            </a:r>
            <a:r>
              <a:rPr lang="en-US" altLang="zh-CN" sz="1800" dirty="0">
                <a:solidFill>
                  <a:schemeClr val="bg2">
                    <a:lumMod val="50000"/>
                  </a:schemeClr>
                </a:solidFill>
                <a:latin typeface="Avenir Medium" panose="02000503020000020003" pitchFamily="2" charset="0"/>
                <a:ea typeface="Roboto" panose="02000000000000000000" pitchFamily="2" charset="0"/>
              </a:rPr>
              <a:t>Parts</a:t>
            </a:r>
            <a:endParaRPr lang="en" sz="1800" dirty="0">
              <a:solidFill>
                <a:schemeClr val="bg2">
                  <a:lumMod val="50000"/>
                </a:schemeClr>
              </a:solidFill>
              <a:latin typeface="Avenir Medium" panose="02000503020000020003" pitchFamily="2" charset="0"/>
              <a:ea typeface="Roboto" panose="02000000000000000000" pitchFamily="2" charset="0"/>
            </a:endParaRPr>
          </a:p>
          <a:p>
            <a:pPr>
              <a:lnSpc>
                <a:spcPct val="50000"/>
              </a:lnSpc>
            </a:pPr>
            <a:r>
              <a:rPr lang="en-US" altLang="zh-CN" sz="1200" dirty="0">
                <a:solidFill>
                  <a:schemeClr val="bg1">
                    <a:lumMod val="65000"/>
                  </a:schemeClr>
                </a:solidFill>
                <a:latin typeface="Avenir Book" panose="02000503020000020003" pitchFamily="2" charset="0"/>
                <a:ea typeface="Roboto" panose="02000000000000000000" pitchFamily="2" charset="0"/>
              </a:rPr>
              <a:t>All</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of</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the</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group</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members</a:t>
            </a:r>
          </a:p>
          <a:p>
            <a:pPr>
              <a:lnSpc>
                <a:spcPct val="50000"/>
              </a:lnSpc>
            </a:pPr>
            <a:r>
              <a:rPr lang="en-US" altLang="zh-CN" sz="1200" dirty="0">
                <a:solidFill>
                  <a:schemeClr val="bg1">
                    <a:lumMod val="65000"/>
                  </a:schemeClr>
                </a:solidFill>
                <a:latin typeface="Avenir Book" panose="02000503020000020003" pitchFamily="2" charset="0"/>
                <a:ea typeface="Roboto" panose="02000000000000000000" pitchFamily="2" charset="0"/>
              </a:rPr>
              <a:t>5</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6</a:t>
            </a:r>
            <a:r>
              <a:rPr lang="zh-CN" altLang="en-US" sz="1200" dirty="0">
                <a:solidFill>
                  <a:schemeClr val="bg1">
                    <a:lumMod val="65000"/>
                  </a:schemeClr>
                </a:solidFill>
                <a:latin typeface="Avenir Book" panose="02000503020000020003" pitchFamily="2" charset="0"/>
                <a:ea typeface="Roboto" panose="02000000000000000000" pitchFamily="2" charset="0"/>
              </a:rPr>
              <a:t> </a:t>
            </a:r>
            <a:r>
              <a:rPr lang="en-US" altLang="zh-CN" sz="1200" dirty="0">
                <a:solidFill>
                  <a:schemeClr val="bg1">
                    <a:lumMod val="65000"/>
                  </a:schemeClr>
                </a:solidFill>
                <a:latin typeface="Avenir Book" panose="02000503020000020003" pitchFamily="2" charset="0"/>
                <a:ea typeface="Roboto" panose="02000000000000000000" pitchFamily="2" charset="0"/>
              </a:rPr>
              <a:t>Days</a:t>
            </a:r>
            <a:endParaRPr lang="en-US" sz="1200" dirty="0">
              <a:solidFill>
                <a:schemeClr val="bg1">
                  <a:lumMod val="65000"/>
                </a:schemeClr>
              </a:solidFill>
              <a:latin typeface="Avenir Book" panose="02000503020000020003" pitchFamily="2" charset="0"/>
              <a:ea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COMMENTED 10 TALKS</a:t>
            </a:r>
            <a:endParaRPr kumimoji="1" lang="zh-CN" altLang="en-US" sz="4800" dirty="0">
              <a:latin typeface="Avenir Medium" panose="02000503020000020003" pitchFamily="2" charset="0"/>
            </a:endParaRPr>
          </a:p>
        </p:txBody>
      </p:sp>
      <p:pic>
        <p:nvPicPr>
          <p:cNvPr id="5" name="图片 4">
            <a:extLst>
              <a:ext uri="{FF2B5EF4-FFF2-40B4-BE49-F238E27FC236}">
                <a16:creationId xmlns:a16="http://schemas.microsoft.com/office/drawing/2014/main" id="{52F3F672-E031-41F5-97DB-E462AC38545B}"/>
              </a:ext>
            </a:extLst>
          </p:cNvPr>
          <p:cNvPicPr/>
          <p:nvPr/>
        </p:nvPicPr>
        <p:blipFill>
          <a:blip r:embed="rId2"/>
          <a:stretch>
            <a:fillRect/>
          </a:stretch>
        </p:blipFill>
        <p:spPr>
          <a:xfrm>
            <a:off x="1475590" y="2163799"/>
            <a:ext cx="6280467" cy="2204403"/>
          </a:xfrm>
          <a:prstGeom prst="rect">
            <a:avLst/>
          </a:prstGeom>
        </p:spPr>
      </p:pic>
      <p:pic>
        <p:nvPicPr>
          <p:cNvPr id="8" name="图片 7">
            <a:extLst>
              <a:ext uri="{FF2B5EF4-FFF2-40B4-BE49-F238E27FC236}">
                <a16:creationId xmlns:a16="http://schemas.microsoft.com/office/drawing/2014/main" id="{10812BBD-90CD-4D6B-BE1C-9F033202B5E1}"/>
              </a:ext>
            </a:extLst>
          </p:cNvPr>
          <p:cNvPicPr/>
          <p:nvPr/>
        </p:nvPicPr>
        <p:blipFill>
          <a:blip r:embed="rId3"/>
          <a:stretch>
            <a:fillRect/>
          </a:stretch>
        </p:blipFill>
        <p:spPr>
          <a:xfrm>
            <a:off x="7756057" y="2163799"/>
            <a:ext cx="2782254" cy="2214563"/>
          </a:xfrm>
          <a:prstGeom prst="rect">
            <a:avLst/>
          </a:prstGeom>
        </p:spPr>
      </p:pic>
    </p:spTree>
    <p:extLst>
      <p:ext uri="{BB962C8B-B14F-4D97-AF65-F5344CB8AC3E}">
        <p14:creationId xmlns:p14="http://schemas.microsoft.com/office/powerpoint/2010/main" val="315372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commented talks</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CE2913CA-0721-4F2C-97DB-D7A2E3322CCD}"/>
              </a:ext>
            </a:extLst>
          </p:cNvPr>
          <p:cNvPicPr/>
          <p:nvPr/>
        </p:nvPicPr>
        <p:blipFill>
          <a:blip r:embed="rId2"/>
          <a:stretch>
            <a:fillRect/>
          </a:stretch>
        </p:blipFill>
        <p:spPr>
          <a:xfrm>
            <a:off x="7670800" y="334589"/>
            <a:ext cx="3914775" cy="3000375"/>
          </a:xfrm>
          <a:prstGeom prst="rect">
            <a:avLst/>
          </a:prstGeom>
        </p:spPr>
      </p:pic>
      <p:sp>
        <p:nvSpPr>
          <p:cNvPr id="7" name="矩形 6">
            <a:extLst>
              <a:ext uri="{FF2B5EF4-FFF2-40B4-BE49-F238E27FC236}">
                <a16:creationId xmlns:a16="http://schemas.microsoft.com/office/drawing/2014/main" id="{F6A19126-942F-4582-AC6D-604115246A4B}"/>
              </a:ext>
            </a:extLst>
          </p:cNvPr>
          <p:cNvSpPr/>
          <p:nvPr/>
        </p:nvSpPr>
        <p:spPr>
          <a:xfrm>
            <a:off x="838200" y="1868071"/>
            <a:ext cx="6246607" cy="4955203"/>
          </a:xfrm>
          <a:prstGeom prst="rect">
            <a:avLst/>
          </a:prstGeom>
        </p:spPr>
        <p:txBody>
          <a:bodyPr wrap="square">
            <a:spAutoFit/>
          </a:bodyPr>
          <a:lstStyle/>
          <a:p>
            <a:pPr marL="457200" indent="-457200">
              <a:buFont typeface="Arial" panose="020B0604020202020204" pitchFamily="34" charset="0"/>
              <a:buChar char="•"/>
            </a:pPr>
            <a:r>
              <a:rPr kumimoji="1" lang="en-US" altLang="zh-CN" sz="3600" dirty="0">
                <a:latin typeface="Avenir Medium" panose="02000503020000020003" pitchFamily="2" charset="0"/>
              </a:rPr>
              <a:t>The maximum comments is </a:t>
            </a:r>
            <a:r>
              <a:rPr kumimoji="1" lang="en-US" altLang="zh-CN" sz="3600" dirty="0">
                <a:solidFill>
                  <a:srgbClr val="FF0000"/>
                </a:solidFill>
                <a:latin typeface="Avenir Medium" panose="02000503020000020003" pitchFamily="2" charset="0"/>
              </a:rPr>
              <a:t>6404</a:t>
            </a:r>
          </a:p>
          <a:p>
            <a:pPr marL="457200" indent="-457200">
              <a:buFont typeface="Arial" panose="020B0604020202020204" pitchFamily="34" charset="0"/>
              <a:buChar char="•"/>
            </a:pPr>
            <a:r>
              <a:rPr kumimoji="1" lang="en-US" altLang="zh-CN" sz="3600" dirty="0">
                <a:latin typeface="Avenir Medium" panose="02000503020000020003" pitchFamily="2" charset="0"/>
              </a:rPr>
              <a:t>The minimum is </a:t>
            </a:r>
            <a:r>
              <a:rPr kumimoji="1" lang="en-US" altLang="zh-CN" sz="3600" dirty="0">
                <a:solidFill>
                  <a:srgbClr val="FF0000"/>
                </a:solidFill>
                <a:latin typeface="Avenir Medium" panose="02000503020000020003" pitchFamily="2" charset="0"/>
              </a:rPr>
              <a:t>2</a:t>
            </a:r>
          </a:p>
          <a:p>
            <a:pPr marL="457200" indent="-457200">
              <a:buFont typeface="Arial" panose="020B0604020202020204" pitchFamily="34" charset="0"/>
              <a:buChar char="•"/>
            </a:pPr>
            <a:r>
              <a:rPr kumimoji="1" lang="en-US" altLang="zh-CN" sz="3600" dirty="0">
                <a:latin typeface="Avenir Medium" panose="02000503020000020003" pitchFamily="2" charset="0"/>
              </a:rPr>
              <a:t>The average is  </a:t>
            </a:r>
            <a:r>
              <a:rPr kumimoji="1" lang="en-US" altLang="zh-CN" sz="3600" dirty="0">
                <a:solidFill>
                  <a:srgbClr val="FF0000"/>
                </a:solidFill>
                <a:latin typeface="Avenir Medium" panose="02000503020000020003" pitchFamily="2" charset="0"/>
              </a:rPr>
              <a:t>192</a:t>
            </a:r>
          </a:p>
          <a:p>
            <a:endParaRPr kumimoji="1" lang="en-US" altLang="zh-CN" sz="3600" dirty="0">
              <a:latin typeface="Avenir Medium" panose="02000503020000020003" pitchFamily="2" charset="0"/>
            </a:endParaRPr>
          </a:p>
          <a:p>
            <a:r>
              <a:rPr kumimoji="1" lang="en-US" altLang="zh-CN" sz="3600" dirty="0">
                <a:latin typeface="Avenir Medium" panose="02000503020000020003" pitchFamily="2" charset="0"/>
              </a:rPr>
              <a:t>There is a big difference between them. </a:t>
            </a:r>
          </a:p>
          <a:p>
            <a:endParaRPr kumimoji="1" lang="en-US" altLang="zh-CN" sz="3200" dirty="0">
              <a:latin typeface="Avenir Medium" panose="02000503020000020003" pitchFamily="2" charset="0"/>
            </a:endParaRPr>
          </a:p>
          <a:p>
            <a:endParaRPr kumimoji="1" lang="zh-CN" altLang="en-US" sz="3200" dirty="0">
              <a:latin typeface="Avenir Medium" panose="02000503020000020003" pitchFamily="2" charset="0"/>
            </a:endParaRPr>
          </a:p>
        </p:txBody>
      </p:sp>
      <p:pic>
        <p:nvPicPr>
          <p:cNvPr id="9" name="图片 8">
            <a:extLst>
              <a:ext uri="{FF2B5EF4-FFF2-40B4-BE49-F238E27FC236}">
                <a16:creationId xmlns:a16="http://schemas.microsoft.com/office/drawing/2014/main" id="{A42EFE06-F920-4DF1-AE99-FBC16C3C7C7E}"/>
              </a:ext>
            </a:extLst>
          </p:cNvPr>
          <p:cNvPicPr/>
          <p:nvPr/>
        </p:nvPicPr>
        <p:blipFill>
          <a:blip r:embed="rId3"/>
          <a:stretch>
            <a:fillRect/>
          </a:stretch>
        </p:blipFill>
        <p:spPr>
          <a:xfrm>
            <a:off x="7670799" y="3334964"/>
            <a:ext cx="3914775" cy="3156107"/>
          </a:xfrm>
          <a:prstGeom prst="rect">
            <a:avLst/>
          </a:prstGeom>
        </p:spPr>
      </p:pic>
    </p:spTree>
    <p:extLst>
      <p:ext uri="{BB962C8B-B14F-4D97-AF65-F5344CB8AC3E}">
        <p14:creationId xmlns:p14="http://schemas.microsoft.com/office/powerpoint/2010/main" val="1188032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RELATIONS</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9BD7688F-D99E-4545-899C-E8ADD320AA4B}"/>
              </a:ext>
            </a:extLst>
          </p:cNvPr>
          <p:cNvPicPr/>
          <p:nvPr/>
        </p:nvPicPr>
        <p:blipFill>
          <a:blip r:embed="rId2"/>
          <a:stretch>
            <a:fillRect/>
          </a:stretch>
        </p:blipFill>
        <p:spPr>
          <a:xfrm>
            <a:off x="1178242" y="2621280"/>
            <a:ext cx="3749358" cy="3790315"/>
          </a:xfrm>
          <a:prstGeom prst="rect">
            <a:avLst/>
          </a:prstGeom>
        </p:spPr>
      </p:pic>
      <p:pic>
        <p:nvPicPr>
          <p:cNvPr id="8" name="图片 7">
            <a:extLst>
              <a:ext uri="{FF2B5EF4-FFF2-40B4-BE49-F238E27FC236}">
                <a16:creationId xmlns:a16="http://schemas.microsoft.com/office/drawing/2014/main" id="{7FE0D41F-6B46-4C73-8201-6AFD4E42DB0F}"/>
              </a:ext>
            </a:extLst>
          </p:cNvPr>
          <p:cNvPicPr/>
          <p:nvPr/>
        </p:nvPicPr>
        <p:blipFill>
          <a:blip r:embed="rId3"/>
          <a:stretch>
            <a:fillRect/>
          </a:stretch>
        </p:blipFill>
        <p:spPr>
          <a:xfrm>
            <a:off x="1178242" y="1546860"/>
            <a:ext cx="3749358" cy="932180"/>
          </a:xfrm>
          <a:prstGeom prst="rect">
            <a:avLst/>
          </a:prstGeom>
        </p:spPr>
      </p:pic>
      <p:pic>
        <p:nvPicPr>
          <p:cNvPr id="9" name="图片 8">
            <a:extLst>
              <a:ext uri="{FF2B5EF4-FFF2-40B4-BE49-F238E27FC236}">
                <a16:creationId xmlns:a16="http://schemas.microsoft.com/office/drawing/2014/main" id="{B0407CE8-F0FC-45F2-A14C-ED445E8A84BF}"/>
              </a:ext>
            </a:extLst>
          </p:cNvPr>
          <p:cNvPicPr/>
          <p:nvPr/>
        </p:nvPicPr>
        <p:blipFill>
          <a:blip r:embed="rId4"/>
          <a:stretch>
            <a:fillRect/>
          </a:stretch>
        </p:blipFill>
        <p:spPr>
          <a:xfrm>
            <a:off x="6737349" y="2621280"/>
            <a:ext cx="3749359" cy="3790315"/>
          </a:xfrm>
          <a:prstGeom prst="rect">
            <a:avLst/>
          </a:prstGeom>
        </p:spPr>
      </p:pic>
      <p:pic>
        <p:nvPicPr>
          <p:cNvPr id="10" name="图片 9">
            <a:extLst>
              <a:ext uri="{FF2B5EF4-FFF2-40B4-BE49-F238E27FC236}">
                <a16:creationId xmlns:a16="http://schemas.microsoft.com/office/drawing/2014/main" id="{88A01E4A-0FE2-49A6-914F-F1178CC76653}"/>
              </a:ext>
            </a:extLst>
          </p:cNvPr>
          <p:cNvPicPr/>
          <p:nvPr/>
        </p:nvPicPr>
        <p:blipFill>
          <a:blip r:embed="rId5"/>
          <a:stretch>
            <a:fillRect/>
          </a:stretch>
        </p:blipFill>
        <p:spPr>
          <a:xfrm>
            <a:off x="6737350" y="1546860"/>
            <a:ext cx="3749358" cy="932180"/>
          </a:xfrm>
          <a:prstGeom prst="rect">
            <a:avLst/>
          </a:prstGeom>
        </p:spPr>
      </p:pic>
    </p:spTree>
    <p:extLst>
      <p:ext uri="{BB962C8B-B14F-4D97-AF65-F5344CB8AC3E}">
        <p14:creationId xmlns:p14="http://schemas.microsoft.com/office/powerpoint/2010/main" val="407696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DURATION &amp; LANGUAGE</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FE70BF12-3073-4CC9-839B-D6774B313B2A}"/>
              </a:ext>
            </a:extLst>
          </p:cNvPr>
          <p:cNvPicPr/>
          <p:nvPr/>
        </p:nvPicPr>
        <p:blipFill>
          <a:blip r:embed="rId2"/>
          <a:stretch>
            <a:fillRect/>
          </a:stretch>
        </p:blipFill>
        <p:spPr>
          <a:xfrm>
            <a:off x="1930400" y="2326340"/>
            <a:ext cx="3281680" cy="3114040"/>
          </a:xfrm>
          <a:prstGeom prst="rect">
            <a:avLst/>
          </a:prstGeom>
        </p:spPr>
      </p:pic>
      <p:pic>
        <p:nvPicPr>
          <p:cNvPr id="10" name="图片 9">
            <a:extLst>
              <a:ext uri="{FF2B5EF4-FFF2-40B4-BE49-F238E27FC236}">
                <a16:creationId xmlns:a16="http://schemas.microsoft.com/office/drawing/2014/main" id="{6FAA617B-A603-41FF-BCD3-7813B15BBB19}"/>
              </a:ext>
            </a:extLst>
          </p:cNvPr>
          <p:cNvPicPr/>
          <p:nvPr/>
        </p:nvPicPr>
        <p:blipFill>
          <a:blip r:embed="rId3"/>
          <a:stretch>
            <a:fillRect/>
          </a:stretch>
        </p:blipFill>
        <p:spPr>
          <a:xfrm>
            <a:off x="7061797" y="2326340"/>
            <a:ext cx="3027681" cy="3114039"/>
          </a:xfrm>
          <a:prstGeom prst="rect">
            <a:avLst/>
          </a:prstGeom>
        </p:spPr>
      </p:pic>
    </p:spTree>
    <p:extLst>
      <p:ext uri="{BB962C8B-B14F-4D97-AF65-F5344CB8AC3E}">
        <p14:creationId xmlns:p14="http://schemas.microsoft.com/office/powerpoint/2010/main" val="395485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520" y="472759"/>
            <a:ext cx="10515600" cy="1325563"/>
          </a:xfrm>
        </p:spPr>
        <p:txBody>
          <a:bodyPr>
            <a:normAutofit/>
          </a:bodyPr>
          <a:lstStyle/>
          <a:p>
            <a:r>
              <a:rPr kumimoji="1" lang="en-US" altLang="zh-CN" sz="4800" dirty="0">
                <a:latin typeface="Avenir Medium" panose="02000503020000020003" pitchFamily="2" charset="0"/>
              </a:rPr>
              <a:t>PERSONS SPEAK MOST</a:t>
            </a:r>
            <a:endParaRPr kumimoji="1" lang="zh-CN" altLang="en-US" sz="4800" dirty="0">
              <a:latin typeface="Avenir Medium" panose="02000503020000020003" pitchFamily="2" charset="0"/>
            </a:endParaRPr>
          </a:p>
        </p:txBody>
      </p:sp>
      <p:sp>
        <p:nvSpPr>
          <p:cNvPr id="7" name="矩形 6">
            <a:extLst>
              <a:ext uri="{FF2B5EF4-FFF2-40B4-BE49-F238E27FC236}">
                <a16:creationId xmlns:a16="http://schemas.microsoft.com/office/drawing/2014/main" id="{F6A19126-942F-4582-AC6D-604115246A4B}"/>
              </a:ext>
            </a:extLst>
          </p:cNvPr>
          <p:cNvSpPr/>
          <p:nvPr/>
        </p:nvSpPr>
        <p:spPr>
          <a:xfrm>
            <a:off x="121920" y="1900344"/>
            <a:ext cx="7548880" cy="1077218"/>
          </a:xfrm>
          <a:prstGeom prst="rect">
            <a:avLst/>
          </a:prstGeom>
        </p:spPr>
        <p:txBody>
          <a:bodyPr wrap="square">
            <a:spAutoFit/>
          </a:bodyPr>
          <a:lstStyle/>
          <a:p>
            <a:endParaRPr kumimoji="1" lang="en-US" altLang="zh-CN" sz="3200" dirty="0">
              <a:latin typeface="Avenir Medium" panose="02000503020000020003" pitchFamily="2" charset="0"/>
            </a:endParaRPr>
          </a:p>
          <a:p>
            <a:endParaRPr kumimoji="1" lang="zh-CN" altLang="en-US" sz="3200" dirty="0">
              <a:latin typeface="Avenir Medium" panose="02000503020000020003" pitchFamily="2" charset="0"/>
            </a:endParaRPr>
          </a:p>
        </p:txBody>
      </p:sp>
      <p:pic>
        <p:nvPicPr>
          <p:cNvPr id="6" name="图片 5">
            <a:extLst>
              <a:ext uri="{FF2B5EF4-FFF2-40B4-BE49-F238E27FC236}">
                <a16:creationId xmlns:a16="http://schemas.microsoft.com/office/drawing/2014/main" id="{E170F2D8-9A15-4E1D-BF37-ABD02E62B4DB}"/>
              </a:ext>
            </a:extLst>
          </p:cNvPr>
          <p:cNvPicPr/>
          <p:nvPr/>
        </p:nvPicPr>
        <p:blipFill>
          <a:blip r:embed="rId2"/>
          <a:stretch>
            <a:fillRect/>
          </a:stretch>
        </p:blipFill>
        <p:spPr>
          <a:xfrm>
            <a:off x="3748405" y="2113353"/>
            <a:ext cx="4227830" cy="3921125"/>
          </a:xfrm>
          <a:prstGeom prst="rect">
            <a:avLst/>
          </a:prstGeom>
        </p:spPr>
      </p:pic>
    </p:spTree>
    <p:extLst>
      <p:ext uri="{BB962C8B-B14F-4D97-AF65-F5344CB8AC3E}">
        <p14:creationId xmlns:p14="http://schemas.microsoft.com/office/powerpoint/2010/main" val="112835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POPULAR THEMES </a:t>
            </a:r>
            <a:endParaRPr kumimoji="1" lang="zh-CN" altLang="en-US" sz="4800" dirty="0">
              <a:latin typeface="Avenir Medium" panose="02000503020000020003" pitchFamily="2" charset="0"/>
            </a:endParaRPr>
          </a:p>
        </p:txBody>
      </p:sp>
      <p:pic>
        <p:nvPicPr>
          <p:cNvPr id="3" name="图片 2">
            <a:extLst>
              <a:ext uri="{FF2B5EF4-FFF2-40B4-BE49-F238E27FC236}">
                <a16:creationId xmlns:a16="http://schemas.microsoft.com/office/drawing/2014/main" id="{F49A0A01-23BC-44D1-AE0C-21D2D2E9C363}"/>
              </a:ext>
            </a:extLst>
          </p:cNvPr>
          <p:cNvPicPr/>
          <p:nvPr/>
        </p:nvPicPr>
        <p:blipFill>
          <a:blip r:embed="rId2"/>
          <a:stretch>
            <a:fillRect/>
          </a:stretch>
        </p:blipFill>
        <p:spPr>
          <a:xfrm>
            <a:off x="1351280" y="2103120"/>
            <a:ext cx="4500880" cy="3840480"/>
          </a:xfrm>
          <a:prstGeom prst="rect">
            <a:avLst/>
          </a:prstGeom>
        </p:spPr>
      </p:pic>
      <p:sp>
        <p:nvSpPr>
          <p:cNvPr id="4" name="矩形 3">
            <a:extLst>
              <a:ext uri="{FF2B5EF4-FFF2-40B4-BE49-F238E27FC236}">
                <a16:creationId xmlns:a16="http://schemas.microsoft.com/office/drawing/2014/main" id="{0E7BC68A-CD09-4B41-84C5-69F1303A1EF2}"/>
              </a:ext>
            </a:extLst>
          </p:cNvPr>
          <p:cNvSpPr/>
          <p:nvPr/>
        </p:nvSpPr>
        <p:spPr>
          <a:xfrm>
            <a:off x="6278880" y="2746087"/>
            <a:ext cx="5913120" cy="2554545"/>
          </a:xfrm>
          <a:prstGeom prst="rect">
            <a:avLst/>
          </a:prstGeom>
        </p:spPr>
        <p:txBody>
          <a:bodyPr wrap="square">
            <a:spAutoFit/>
          </a:bodyPr>
          <a:lstStyle/>
          <a:p>
            <a:pPr marL="514350" indent="-514350">
              <a:buFont typeface="+mj-lt"/>
              <a:buAutoNum type="arabicPeriod"/>
            </a:pPr>
            <a:r>
              <a:rPr kumimoji="1" lang="en-US" altLang="zh-CN" sz="3200" dirty="0">
                <a:solidFill>
                  <a:srgbClr val="FF0000"/>
                </a:solidFill>
                <a:latin typeface="Avenir Medium" panose="02000503020000020003" pitchFamily="2" charset="0"/>
              </a:rPr>
              <a:t>Technology, </a:t>
            </a:r>
          </a:p>
          <a:p>
            <a:pPr marL="514350" indent="-514350">
              <a:buFont typeface="+mj-lt"/>
              <a:buAutoNum type="arabicPeriod"/>
            </a:pPr>
            <a:r>
              <a:rPr kumimoji="1" lang="en-US" altLang="zh-CN" sz="3200" dirty="0">
                <a:solidFill>
                  <a:srgbClr val="FF0000"/>
                </a:solidFill>
                <a:latin typeface="Avenir Medium" panose="02000503020000020003" pitchFamily="2" charset="0"/>
              </a:rPr>
              <a:t>science, </a:t>
            </a:r>
          </a:p>
          <a:p>
            <a:pPr marL="514350" indent="-514350">
              <a:buFont typeface="+mj-lt"/>
              <a:buAutoNum type="arabicPeriod"/>
            </a:pPr>
            <a:r>
              <a:rPr kumimoji="1" lang="en-US" altLang="zh-CN" sz="3200" dirty="0">
                <a:solidFill>
                  <a:srgbClr val="FF0000"/>
                </a:solidFill>
                <a:latin typeface="Avenir Medium" panose="02000503020000020003" pitchFamily="2" charset="0"/>
              </a:rPr>
              <a:t>global issues </a:t>
            </a:r>
          </a:p>
          <a:p>
            <a:r>
              <a:rPr kumimoji="1" lang="en-US" altLang="zh-CN" sz="3200" dirty="0">
                <a:latin typeface="Avenir Medium" panose="02000503020000020003" pitchFamily="2" charset="0"/>
              </a:rPr>
              <a:t>are the most popular themes </a:t>
            </a:r>
          </a:p>
          <a:p>
            <a:endParaRPr kumimoji="1" lang="zh-CN" altLang="en-US" sz="3200" dirty="0">
              <a:latin typeface="Avenir Medium" panose="02000503020000020003" pitchFamily="2" charset="0"/>
            </a:endParaRPr>
          </a:p>
        </p:txBody>
      </p:sp>
    </p:spTree>
    <p:extLst>
      <p:ext uri="{BB962C8B-B14F-4D97-AF65-F5344CB8AC3E}">
        <p14:creationId xmlns:p14="http://schemas.microsoft.com/office/powerpoint/2010/main" val="290703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162A562-FEA6-4A8D-B310-E59C207B94B9}"/>
              </a:ext>
            </a:extLst>
          </p:cNvPr>
          <p:cNvPicPr>
            <a:picLocks noChangeAspect="1"/>
          </p:cNvPicPr>
          <p:nvPr/>
        </p:nvPicPr>
        <p:blipFill>
          <a:blip r:embed="rId2"/>
          <a:stretch>
            <a:fillRect/>
          </a:stretch>
        </p:blipFill>
        <p:spPr>
          <a:xfrm>
            <a:off x="1960880" y="1873277"/>
            <a:ext cx="3805155" cy="3111446"/>
          </a:xfrm>
          <a:prstGeom prst="rect">
            <a:avLst/>
          </a:prstGeom>
        </p:spPr>
      </p:pic>
      <p:pic>
        <p:nvPicPr>
          <p:cNvPr id="1026" name="Picture 2" descr="Djangoç¨æ·ç³»ç»å®ç°ç¨æ·ç»å½ãæ³¨å">
            <a:extLst>
              <a:ext uri="{FF2B5EF4-FFF2-40B4-BE49-F238E27FC236}">
                <a16:creationId xmlns:a16="http://schemas.microsoft.com/office/drawing/2014/main" id="{1E7B2991-7F43-444B-8121-8FC108077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75" y="2721610"/>
            <a:ext cx="36004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614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evopedia.org/images/article/51/9163.1509529493.png">
            <a:extLst>
              <a:ext uri="{FF2B5EF4-FFF2-40B4-BE49-F238E27FC236}">
                <a16:creationId xmlns:a16="http://schemas.microsoft.com/office/drawing/2014/main" id="{7A284DFD-5CF1-439E-A7E6-3346C5DC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475" y="0"/>
            <a:ext cx="91614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cdn-images-1.medium.com/max/900/1*pHlF3KufWwX7svv4Mv4Frg.jpeg">
            <a:extLst>
              <a:ext uri="{FF2B5EF4-FFF2-40B4-BE49-F238E27FC236}">
                <a16:creationId xmlns:a16="http://schemas.microsoft.com/office/drawing/2014/main" id="{0691BD06-463C-4649-9D1A-0F706DF6E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93123"/>
            <a:ext cx="4165600" cy="31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52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E150564-7C2A-1E4E-A287-EFAE8DE9B8AC}"/>
              </a:ext>
            </a:extLst>
          </p:cNvPr>
          <p:cNvSpPr>
            <a:spLocks noGrp="1"/>
          </p:cNvSpPr>
          <p:nvPr>
            <p:ph type="title"/>
          </p:nvPr>
        </p:nvSpPr>
        <p:spPr>
          <a:xfrm>
            <a:off x="838200" y="365125"/>
            <a:ext cx="10515600" cy="1325563"/>
          </a:xfrm>
        </p:spPr>
        <p:txBody>
          <a:bodyPr>
            <a:normAutofit/>
          </a:bodyPr>
          <a:lstStyle/>
          <a:p>
            <a:r>
              <a:rPr kumimoji="1" lang="zh-CN" altLang="en-US" dirty="0">
                <a:latin typeface="Avenir Medium" panose="02000503020000020003" pitchFamily="2" charset="0"/>
              </a:rPr>
              <a:t> </a:t>
            </a:r>
            <a:r>
              <a:rPr kumimoji="1" lang="en-US" altLang="zh-CN" dirty="0">
                <a:latin typeface="Avenir Medium" panose="02000503020000020003" pitchFamily="2" charset="0"/>
              </a:rPr>
              <a:t>Some Functions</a:t>
            </a:r>
            <a:endParaRPr kumimoji="1" lang="zh-CN" altLang="en-US" dirty="0"/>
          </a:p>
        </p:txBody>
      </p:sp>
      <p:sp>
        <p:nvSpPr>
          <p:cNvPr id="5" name="内容占位符 2">
            <a:extLst>
              <a:ext uri="{FF2B5EF4-FFF2-40B4-BE49-F238E27FC236}">
                <a16:creationId xmlns:a16="http://schemas.microsoft.com/office/drawing/2014/main" id="{182FF02F-3FEB-9543-9BDB-22A0D2EFFD72}"/>
              </a:ext>
            </a:extLst>
          </p:cNvPr>
          <p:cNvSpPr>
            <a:spLocks noGrp="1"/>
          </p:cNvSpPr>
          <p:nvPr>
            <p:ph idx="1"/>
          </p:nvPr>
        </p:nvSpPr>
        <p:spPr>
          <a:xfrm>
            <a:off x="563880" y="757420"/>
            <a:ext cx="10515600" cy="5167312"/>
          </a:xfrm>
        </p:spPr>
        <p:txBody>
          <a:bodyPr>
            <a:normAutofit fontScale="92500" lnSpcReduction="10000"/>
          </a:bodyPr>
          <a:lstStyle/>
          <a:p>
            <a:pPr marL="0" indent="0">
              <a:buNone/>
            </a:pPr>
            <a:endParaRPr kumimoji="1" lang="en-US" altLang="zh-CN" sz="3600" dirty="0">
              <a:latin typeface="Avenir Medium" panose="02000503020000020003" pitchFamily="2" charset="0"/>
            </a:endParaRPr>
          </a:p>
          <a:p>
            <a:pPr marL="514350" indent="-514350">
              <a:buAutoNum type="arabicPeriod"/>
            </a:pPr>
            <a:r>
              <a:rPr kumimoji="1" lang="en-US" altLang="zh-CN" sz="3200" dirty="0">
                <a:latin typeface="Avenir Medium" panose="02000503020000020003" pitchFamily="2" charset="0"/>
              </a:rPr>
              <a:t>Recommend.</a:t>
            </a:r>
          </a:p>
          <a:p>
            <a:pPr marL="0" indent="0">
              <a:buNone/>
            </a:pPr>
            <a:r>
              <a:rPr kumimoji="1" lang="en-US" altLang="zh-CN" sz="2400" dirty="0">
                <a:latin typeface="Avenir Medium" panose="02000503020000020003" pitchFamily="2" charset="0"/>
              </a:rPr>
              <a:t>Based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on</a:t>
            </a:r>
            <a:r>
              <a:rPr kumimoji="1" lang="zh-CN" altLang="en-US" sz="2400" dirty="0">
                <a:latin typeface="Avenir Medium" panose="02000503020000020003" pitchFamily="2" charset="0"/>
              </a:rPr>
              <a:t> </a:t>
            </a:r>
            <a:r>
              <a:rPr kumimoji="1" lang="en-US" altLang="zh-CN" sz="2400" dirty="0">
                <a:solidFill>
                  <a:srgbClr val="FF0000"/>
                </a:solidFill>
                <a:latin typeface="Avenir Medium" panose="02000503020000020003" pitchFamily="2" charset="0"/>
              </a:rPr>
              <a:t>K-means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algorithm,</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10</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or</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15</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topics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kernel,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separating</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several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parts,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will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recommend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best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suitable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different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audience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with</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different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interested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topics.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our</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K-means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algorithm,</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use</a:t>
            </a:r>
            <a:r>
              <a:rPr kumimoji="1" lang="zh-CN" altLang="en-US" sz="2400" dirty="0">
                <a:latin typeface="Avenir Medium" panose="02000503020000020003" pitchFamily="2" charset="0"/>
              </a:rPr>
              <a:t> </a:t>
            </a:r>
            <a:r>
              <a:rPr kumimoji="1" lang="en-US" altLang="zh-CN" sz="2400" dirty="0">
                <a:solidFill>
                  <a:srgbClr val="FF0000"/>
                </a:solidFill>
                <a:latin typeface="Avenir Medium" panose="02000503020000020003" pitchFamily="2" charset="0"/>
              </a:rPr>
              <a:t>TF-IDF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calculate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differences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between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videos.</a:t>
            </a:r>
          </a:p>
          <a:p>
            <a:pPr marL="0" indent="0">
              <a:buNone/>
            </a:pPr>
            <a:r>
              <a:rPr kumimoji="1" lang="en-US" altLang="zh-CN" sz="3200" dirty="0">
                <a:latin typeface="Avenir Medium" panose="02000503020000020003" pitchFamily="2" charset="0"/>
              </a:rPr>
              <a:t>2.</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Prediction.</a:t>
            </a:r>
          </a:p>
          <a:p>
            <a:pPr marL="0" indent="0">
              <a:buNone/>
            </a:pPr>
            <a:r>
              <a:rPr kumimoji="1" lang="en-US" altLang="zh-CN" sz="2400" dirty="0">
                <a:latin typeface="Avenir Medium" panose="02000503020000020003" pitchFamily="2" charset="0"/>
              </a:rPr>
              <a:t>Based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on</a:t>
            </a:r>
            <a:r>
              <a:rPr kumimoji="1" lang="zh-CN" altLang="en-US" sz="2400" dirty="0">
                <a:latin typeface="Avenir Medium" panose="02000503020000020003" pitchFamily="2" charset="0"/>
              </a:rPr>
              <a:t> </a:t>
            </a:r>
            <a:r>
              <a:rPr kumimoji="1" lang="en-US" altLang="zh-CN" sz="2400" dirty="0">
                <a:solidFill>
                  <a:srgbClr val="FF0000"/>
                </a:solidFill>
                <a:latin typeface="Avenir Medium" panose="02000503020000020003" pitchFamily="2" charset="0"/>
              </a:rPr>
              <a:t>Regression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algorithm,</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use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duration,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speakers‘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occupation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main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topic</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input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value,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‘views’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target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value,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may</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get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model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predict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number</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views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given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information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a:t>
            </a:r>
          </a:p>
          <a:p>
            <a:pPr marL="0" indent="0">
              <a:buNone/>
            </a:pPr>
            <a:r>
              <a:rPr kumimoji="1" lang="en-US" altLang="zh-CN" sz="3200" dirty="0">
                <a:latin typeface="Avenir Medium" panose="02000503020000020003" pitchFamily="2" charset="0"/>
              </a:rPr>
              <a:t>3. Visualization</a:t>
            </a:r>
          </a:p>
          <a:p>
            <a:pPr marL="0" indent="0">
              <a:buNone/>
            </a:pPr>
            <a:r>
              <a:rPr kumimoji="1" lang="en-US" altLang="zh-CN" sz="2400" dirty="0">
                <a:latin typeface="Avenir Medium" panose="02000503020000020003" pitchFamily="2" charset="0"/>
              </a:rPr>
              <a:t>After using </a:t>
            </a:r>
            <a:r>
              <a:rPr kumimoji="1" lang="en-US" altLang="zh-CN" sz="2400" dirty="0">
                <a:solidFill>
                  <a:srgbClr val="FF0000"/>
                </a:solidFill>
                <a:latin typeface="Avenir Medium" panose="02000503020000020003" pitchFamily="2" charset="0"/>
              </a:rPr>
              <a:t>python</a:t>
            </a:r>
            <a:r>
              <a:rPr kumimoji="1" lang="en-US" altLang="zh-CN" sz="2400" dirty="0">
                <a:latin typeface="Avenir Medium" panose="02000503020000020003" pitchFamily="2" charset="0"/>
              </a:rPr>
              <a:t> to generate some diagrams, we wrote a report about the data analysis and ML. We want to put it on the web page to show.</a:t>
            </a:r>
          </a:p>
          <a:p>
            <a:pPr marL="0" indent="0">
              <a:buNone/>
            </a:pPr>
            <a:endParaRPr kumimoji="1" lang="en-US" altLang="zh-CN" sz="3600" dirty="0">
              <a:latin typeface="Avenir Medium" panose="02000503020000020003" pitchFamily="2" charset="0"/>
            </a:endParaRPr>
          </a:p>
        </p:txBody>
      </p:sp>
    </p:spTree>
    <p:extLst>
      <p:ext uri="{BB962C8B-B14F-4D97-AF65-F5344CB8AC3E}">
        <p14:creationId xmlns:p14="http://schemas.microsoft.com/office/powerpoint/2010/main" val="226628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âinterfaceâçå¾çæç´¢ç»æ">
            <a:extLst>
              <a:ext uri="{FF2B5EF4-FFF2-40B4-BE49-F238E27FC236}">
                <a16:creationId xmlns:a16="http://schemas.microsoft.com/office/drawing/2014/main" id="{1C9EB210-311F-4B67-84CE-B2904613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885" y="55848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A360D9E-58FA-492C-A0F0-6050624E7EE0}"/>
              </a:ext>
            </a:extLst>
          </p:cNvPr>
          <p:cNvSpPr txBox="1"/>
          <p:nvPr/>
        </p:nvSpPr>
        <p:spPr>
          <a:xfrm>
            <a:off x="757030" y="2079586"/>
            <a:ext cx="10677939" cy="3477875"/>
          </a:xfrm>
          <a:prstGeom prst="rect">
            <a:avLst/>
          </a:prstGeom>
          <a:noFill/>
        </p:spPr>
        <p:txBody>
          <a:bodyPr wrap="square" rtlCol="0">
            <a:spAutoFit/>
          </a:bodyPr>
          <a:lstStyle/>
          <a:p>
            <a:r>
              <a:rPr kumimoji="1" lang="en-US" altLang="zh-CN" sz="4400" dirty="0">
                <a:latin typeface="Avenir Medium" panose="02000503020000020003" pitchFamily="2" charset="0"/>
              </a:rPr>
              <a:t>1.Recommadation -&gt;</a:t>
            </a:r>
            <a:r>
              <a:rPr kumimoji="1" lang="en-US" altLang="zh-CN" sz="4400" dirty="0" err="1">
                <a:latin typeface="Avenir Medium" panose="02000503020000020003" pitchFamily="2" charset="0"/>
              </a:rPr>
              <a:t>url</a:t>
            </a:r>
            <a:endParaRPr kumimoji="1" lang="en-US" altLang="zh-CN" sz="4400" dirty="0">
              <a:latin typeface="Avenir Medium" panose="02000503020000020003" pitchFamily="2" charset="0"/>
            </a:endParaRPr>
          </a:p>
          <a:p>
            <a:endParaRPr kumimoji="1" lang="en-US" altLang="zh-CN" sz="4400" dirty="0">
              <a:latin typeface="Avenir Medium" panose="02000503020000020003" pitchFamily="2" charset="0"/>
            </a:endParaRPr>
          </a:p>
          <a:p>
            <a:r>
              <a:rPr kumimoji="1" lang="en-US" altLang="zh-CN" sz="4400" dirty="0">
                <a:latin typeface="Avenir Medium" panose="02000503020000020003" pitchFamily="2" charset="0"/>
              </a:rPr>
              <a:t>2.Visualization -&gt;plots, description</a:t>
            </a:r>
          </a:p>
          <a:p>
            <a:endParaRPr kumimoji="1" lang="en-US" altLang="zh-CN" sz="4400" dirty="0">
              <a:latin typeface="Avenir Medium" panose="02000503020000020003" pitchFamily="2" charset="0"/>
            </a:endParaRPr>
          </a:p>
          <a:p>
            <a:r>
              <a:rPr kumimoji="1" lang="en-US" altLang="zh-CN" sz="4400" dirty="0">
                <a:latin typeface="Avenir Medium" panose="02000503020000020003" pitchFamily="2" charset="0"/>
              </a:rPr>
              <a:t>3.ML prediction -&gt;result</a:t>
            </a:r>
            <a:endParaRPr kumimoji="1" lang="zh-CN" altLang="en-US" sz="4400" dirty="0">
              <a:latin typeface="Avenir Medium" panose="02000503020000020003" pitchFamily="2" charset="0"/>
            </a:endParaRPr>
          </a:p>
        </p:txBody>
      </p:sp>
    </p:spTree>
    <p:extLst>
      <p:ext uri="{BB962C8B-B14F-4D97-AF65-F5344CB8AC3E}">
        <p14:creationId xmlns:p14="http://schemas.microsoft.com/office/powerpoint/2010/main" val="345231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000" dirty="0">
                <a:latin typeface="Avenir Medium" panose="02000503020000020003" pitchFamily="2" charset="0"/>
              </a:rPr>
              <a:t>Subtitles</a:t>
            </a:r>
            <a:endParaRPr kumimoji="1" lang="zh-CN" altLang="en-US" sz="6000" dirty="0">
              <a:latin typeface="Avenir Medium" panose="02000503020000020003" pitchFamily="2" charset="0"/>
            </a:endParaRPr>
          </a:p>
        </p:txBody>
      </p:sp>
      <p:sp>
        <p:nvSpPr>
          <p:cNvPr id="4" name="文本框 3"/>
          <p:cNvSpPr txBox="1"/>
          <p:nvPr/>
        </p:nvSpPr>
        <p:spPr>
          <a:xfrm>
            <a:off x="757030" y="2079586"/>
            <a:ext cx="10677939" cy="3477875"/>
          </a:xfrm>
          <a:prstGeom prst="rect">
            <a:avLst/>
          </a:prstGeom>
          <a:noFill/>
        </p:spPr>
        <p:txBody>
          <a:bodyPr wrap="square" rtlCol="0">
            <a:spAutoFit/>
          </a:bodyPr>
          <a:lstStyle/>
          <a:p>
            <a:pPr marL="571500" indent="-571500">
              <a:buFont typeface="Arial" panose="020B0604020202020204" pitchFamily="34" charset="0"/>
              <a:buChar char="•"/>
            </a:pPr>
            <a:r>
              <a:rPr kumimoji="1" lang="en-US" altLang="zh-CN" sz="4400" dirty="0">
                <a:latin typeface="Avenir Medium" panose="02000503020000020003" pitchFamily="2" charset="0"/>
              </a:rPr>
              <a:t>Step 1 - Initialization &amp; Diagrams</a:t>
            </a:r>
          </a:p>
          <a:p>
            <a:pPr marL="571500" indent="-571500">
              <a:buFont typeface="Arial" panose="020B0604020202020204" pitchFamily="34" charset="0"/>
              <a:buChar char="•"/>
            </a:pPr>
            <a:r>
              <a:rPr kumimoji="1" lang="en-US" altLang="zh-CN" sz="4400" dirty="0">
                <a:latin typeface="Avenir Medium" panose="02000503020000020003" pitchFamily="2" charset="0"/>
              </a:rPr>
              <a:t>Step 2 - Data Analysis</a:t>
            </a:r>
          </a:p>
          <a:p>
            <a:pPr marL="571500" indent="-571500">
              <a:buFont typeface="Arial" panose="020B0604020202020204" pitchFamily="34" charset="0"/>
              <a:buChar char="•"/>
            </a:pPr>
            <a:r>
              <a:rPr kumimoji="1" lang="en-US" altLang="zh-CN" sz="4400" dirty="0">
                <a:latin typeface="Avenir Medium" panose="02000503020000020003" pitchFamily="2" charset="0"/>
              </a:rPr>
              <a:t>Step 3 - Machine learning</a:t>
            </a:r>
          </a:p>
          <a:p>
            <a:pPr marL="571500" indent="-571500">
              <a:buFont typeface="Arial" panose="020B0604020202020204" pitchFamily="34" charset="0"/>
              <a:buChar char="•"/>
            </a:pPr>
            <a:r>
              <a:rPr kumimoji="1" lang="en-US" altLang="zh-CN" sz="4400" dirty="0">
                <a:latin typeface="Avenir Medium" panose="02000503020000020003" pitchFamily="2" charset="0"/>
              </a:rPr>
              <a:t>Step 4 - Architecture &amp; Test</a:t>
            </a:r>
          </a:p>
          <a:p>
            <a:pPr marL="571500" indent="-571500">
              <a:buFont typeface="Arial" panose="020B0604020202020204" pitchFamily="34" charset="0"/>
              <a:buChar char="•"/>
            </a:pPr>
            <a:r>
              <a:rPr kumimoji="1" lang="en-US" altLang="zh-CN" sz="4400" dirty="0">
                <a:latin typeface="Avenir Medium" panose="02000503020000020003" pitchFamily="2" charset="0"/>
              </a:rPr>
              <a:t>5</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Conclusion</a:t>
            </a:r>
            <a:endParaRPr kumimoji="1" lang="zh-CN" altLang="en-US" sz="4400" dirty="0">
              <a:latin typeface="Avenir Medium" panose="02000503020000020003"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dbta.com/Images/Default.aspx?ImageID=17412&amp;max=468&amp;maxWidth=250&amp;canvas=468x250">
            <a:extLst>
              <a:ext uri="{FF2B5EF4-FFF2-40B4-BE49-F238E27FC236}">
                <a16:creationId xmlns:a16="http://schemas.microsoft.com/office/drawing/2014/main" id="{3DDCEC5E-AF5E-403A-A36A-61406B3F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1335"/>
            <a:ext cx="4457700" cy="2381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3CF6D7F9-36EE-4FE6-AC88-215952B74E99}"/>
              </a:ext>
            </a:extLst>
          </p:cNvPr>
          <p:cNvGraphicFramePr>
            <a:graphicFrameLocks noGrp="1"/>
          </p:cNvGraphicFramePr>
          <p:nvPr/>
        </p:nvGraphicFramePr>
        <p:xfrm>
          <a:off x="4734560" y="2304626"/>
          <a:ext cx="2489200" cy="2865120"/>
        </p:xfrm>
        <a:graphic>
          <a:graphicData uri="http://schemas.openxmlformats.org/drawingml/2006/table">
            <a:tbl>
              <a:tblPr firstRow="1" bandRow="1">
                <a:tableStyleId>{46F890A9-2807-4EBB-B81D-B2AA78EC7F39}</a:tableStyleId>
              </a:tblPr>
              <a:tblGrid>
                <a:gridCol w="2489200">
                  <a:extLst>
                    <a:ext uri="{9D8B030D-6E8A-4147-A177-3AD203B41FA5}">
                      <a16:colId xmlns:a16="http://schemas.microsoft.com/office/drawing/2014/main" val="1840669452"/>
                    </a:ext>
                  </a:extLst>
                </a:gridCol>
              </a:tblGrid>
              <a:tr h="370840">
                <a:tc>
                  <a:txBody>
                    <a:bodyPr/>
                    <a:lstStyle/>
                    <a:p>
                      <a:r>
                        <a:rPr lang="en-US" altLang="zh-CN" dirty="0"/>
                        <a:t>User</a:t>
                      </a:r>
                    </a:p>
                    <a:p>
                      <a:endParaRPr lang="en-US" altLang="zh-CN" dirty="0"/>
                    </a:p>
                  </a:txBody>
                  <a:tcPr/>
                </a:tc>
                <a:extLst>
                  <a:ext uri="{0D108BD9-81ED-4DB2-BD59-A6C34878D82A}">
                    <a16:rowId xmlns:a16="http://schemas.microsoft.com/office/drawing/2014/main" val="2532251573"/>
                  </a:ext>
                </a:extLst>
              </a:tr>
              <a:tr h="370840">
                <a:tc>
                  <a:txBody>
                    <a:bodyPr/>
                    <a:lstStyle/>
                    <a:p>
                      <a:r>
                        <a:rPr lang="en-US" altLang="zh-CN" dirty="0" err="1"/>
                        <a:t>Id:int</a:t>
                      </a:r>
                      <a:r>
                        <a:rPr lang="en-US" altLang="zh-CN" dirty="0"/>
                        <a:t>(main key)</a:t>
                      </a:r>
                    </a:p>
                  </a:txBody>
                  <a:tcPr/>
                </a:tc>
                <a:extLst>
                  <a:ext uri="{0D108BD9-81ED-4DB2-BD59-A6C34878D82A}">
                    <a16:rowId xmlns:a16="http://schemas.microsoft.com/office/drawing/2014/main" val="1742088774"/>
                  </a:ext>
                </a:extLst>
              </a:tr>
              <a:tr h="370840">
                <a:tc>
                  <a:txBody>
                    <a:bodyPr/>
                    <a:lstStyle/>
                    <a:p>
                      <a:r>
                        <a:rPr lang="en-US" altLang="zh-CN" dirty="0" err="1"/>
                        <a:t>Name:string</a:t>
                      </a:r>
                      <a:endParaRPr lang="zh-CN" altLang="en-US" dirty="0"/>
                    </a:p>
                  </a:txBody>
                  <a:tcPr/>
                </a:tc>
                <a:extLst>
                  <a:ext uri="{0D108BD9-81ED-4DB2-BD59-A6C34878D82A}">
                    <a16:rowId xmlns:a16="http://schemas.microsoft.com/office/drawing/2014/main" val="1466637070"/>
                  </a:ext>
                </a:extLst>
              </a:tr>
              <a:tr h="370840">
                <a:tc>
                  <a:txBody>
                    <a:bodyPr/>
                    <a:lstStyle/>
                    <a:p>
                      <a:r>
                        <a:rPr lang="en-US" altLang="zh-CN" dirty="0" err="1"/>
                        <a:t>Password:string</a:t>
                      </a:r>
                      <a:endParaRPr lang="en-US" altLang="zh-CN" dirty="0"/>
                    </a:p>
                  </a:txBody>
                  <a:tcPr/>
                </a:tc>
                <a:extLst>
                  <a:ext uri="{0D108BD9-81ED-4DB2-BD59-A6C34878D82A}">
                    <a16:rowId xmlns:a16="http://schemas.microsoft.com/office/drawing/2014/main" val="541682991"/>
                  </a:ext>
                </a:extLst>
              </a:tr>
              <a:tr h="370840">
                <a:tc>
                  <a:txBody>
                    <a:bodyPr/>
                    <a:lstStyle/>
                    <a:p>
                      <a:r>
                        <a:rPr lang="en-US" altLang="zh-CN" dirty="0" err="1"/>
                        <a:t>Perferance:string</a:t>
                      </a:r>
                      <a:endParaRPr lang="zh-CN" altLang="en-US" dirty="0"/>
                    </a:p>
                  </a:txBody>
                  <a:tcPr/>
                </a:tc>
                <a:extLst>
                  <a:ext uri="{0D108BD9-81ED-4DB2-BD59-A6C34878D82A}">
                    <a16:rowId xmlns:a16="http://schemas.microsoft.com/office/drawing/2014/main" val="1591661750"/>
                  </a:ext>
                </a:extLst>
              </a:tr>
              <a:tr h="370840">
                <a:tc>
                  <a:txBody>
                    <a:bodyPr/>
                    <a:lstStyle/>
                    <a:p>
                      <a:r>
                        <a:rPr lang="en-US" altLang="zh-CN" dirty="0" err="1"/>
                        <a:t>Nickname:string</a:t>
                      </a:r>
                      <a:endParaRPr lang="zh-CN" altLang="en-US" dirty="0"/>
                    </a:p>
                  </a:txBody>
                  <a:tcPr/>
                </a:tc>
                <a:extLst>
                  <a:ext uri="{0D108BD9-81ED-4DB2-BD59-A6C34878D82A}">
                    <a16:rowId xmlns:a16="http://schemas.microsoft.com/office/drawing/2014/main" val="2702714965"/>
                  </a:ext>
                </a:extLst>
              </a:tr>
              <a:tr h="370840">
                <a:tc>
                  <a:txBody>
                    <a:bodyPr/>
                    <a:lstStyle/>
                    <a:p>
                      <a:r>
                        <a:rPr lang="en-US" altLang="zh-CN" dirty="0" err="1"/>
                        <a:t>isSuper:boolean</a:t>
                      </a:r>
                      <a:endParaRPr lang="zh-CN" altLang="en-US" dirty="0"/>
                    </a:p>
                  </a:txBody>
                  <a:tcPr/>
                </a:tc>
                <a:extLst>
                  <a:ext uri="{0D108BD9-81ED-4DB2-BD59-A6C34878D82A}">
                    <a16:rowId xmlns:a16="http://schemas.microsoft.com/office/drawing/2014/main" val="2394038780"/>
                  </a:ext>
                </a:extLst>
              </a:tr>
            </a:tbl>
          </a:graphicData>
        </a:graphic>
      </p:graphicFrame>
      <p:graphicFrame>
        <p:nvGraphicFramePr>
          <p:cNvPr id="8" name="表格 7">
            <a:extLst>
              <a:ext uri="{FF2B5EF4-FFF2-40B4-BE49-F238E27FC236}">
                <a16:creationId xmlns:a16="http://schemas.microsoft.com/office/drawing/2014/main" id="{5B2F7A1F-A488-44CE-9F3E-8C0BE802E179}"/>
              </a:ext>
            </a:extLst>
          </p:cNvPr>
          <p:cNvGraphicFramePr>
            <a:graphicFrameLocks noGrp="1"/>
          </p:cNvGraphicFramePr>
          <p:nvPr/>
        </p:nvGraphicFramePr>
        <p:xfrm>
          <a:off x="8026400" y="2304626"/>
          <a:ext cx="2489200" cy="2103120"/>
        </p:xfrm>
        <a:graphic>
          <a:graphicData uri="http://schemas.openxmlformats.org/drawingml/2006/table">
            <a:tbl>
              <a:tblPr firstRow="1" bandRow="1">
                <a:tableStyleId>{46F890A9-2807-4EBB-B81D-B2AA78EC7F39}</a:tableStyleId>
              </a:tblPr>
              <a:tblGrid>
                <a:gridCol w="2489200">
                  <a:extLst>
                    <a:ext uri="{9D8B030D-6E8A-4147-A177-3AD203B41FA5}">
                      <a16:colId xmlns:a16="http://schemas.microsoft.com/office/drawing/2014/main" val="2500736675"/>
                    </a:ext>
                  </a:extLst>
                </a:gridCol>
              </a:tblGrid>
              <a:tr h="307171">
                <a:tc>
                  <a:txBody>
                    <a:bodyPr/>
                    <a:lstStyle/>
                    <a:p>
                      <a:r>
                        <a:rPr lang="en-US" altLang="zh-CN" dirty="0"/>
                        <a:t>Movie</a:t>
                      </a:r>
                    </a:p>
                    <a:p>
                      <a:endParaRPr lang="zh-CN" altLang="en-US" dirty="0"/>
                    </a:p>
                  </a:txBody>
                  <a:tcPr/>
                </a:tc>
                <a:extLst>
                  <a:ext uri="{0D108BD9-81ED-4DB2-BD59-A6C34878D82A}">
                    <a16:rowId xmlns:a16="http://schemas.microsoft.com/office/drawing/2014/main" val="3795026975"/>
                  </a:ext>
                </a:extLst>
              </a:tr>
              <a:tr h="307171">
                <a:tc>
                  <a:txBody>
                    <a:bodyPr/>
                    <a:lstStyle/>
                    <a:p>
                      <a:r>
                        <a:rPr lang="en-US" altLang="zh-CN" dirty="0" err="1"/>
                        <a:t>Id:int</a:t>
                      </a:r>
                      <a:r>
                        <a:rPr lang="en-US" altLang="zh-CN" dirty="0"/>
                        <a:t>(main</a:t>
                      </a:r>
                      <a:r>
                        <a:rPr lang="zh-CN" altLang="en-US" dirty="0"/>
                        <a:t> </a:t>
                      </a:r>
                      <a:r>
                        <a:rPr lang="en-US" altLang="zh-CN" dirty="0"/>
                        <a:t>key)</a:t>
                      </a:r>
                    </a:p>
                  </a:txBody>
                  <a:tcPr/>
                </a:tc>
                <a:extLst>
                  <a:ext uri="{0D108BD9-81ED-4DB2-BD59-A6C34878D82A}">
                    <a16:rowId xmlns:a16="http://schemas.microsoft.com/office/drawing/2014/main" val="3638787276"/>
                  </a:ext>
                </a:extLst>
              </a:tr>
              <a:tr h="307171">
                <a:tc>
                  <a:txBody>
                    <a:bodyPr/>
                    <a:lstStyle/>
                    <a:p>
                      <a:r>
                        <a:rPr lang="en-US" altLang="zh-CN" dirty="0" err="1"/>
                        <a:t>Title:string</a:t>
                      </a:r>
                      <a:endParaRPr lang="zh-CN" altLang="en-US" dirty="0"/>
                    </a:p>
                  </a:txBody>
                  <a:tcPr/>
                </a:tc>
                <a:extLst>
                  <a:ext uri="{0D108BD9-81ED-4DB2-BD59-A6C34878D82A}">
                    <a16:rowId xmlns:a16="http://schemas.microsoft.com/office/drawing/2014/main" val="4033504749"/>
                  </a:ext>
                </a:extLst>
              </a:tr>
              <a:tr h="307171">
                <a:tc>
                  <a:txBody>
                    <a:bodyPr/>
                    <a:lstStyle/>
                    <a:p>
                      <a:r>
                        <a:rPr lang="en-US" altLang="zh-CN" dirty="0" err="1"/>
                        <a:t>Tags:string</a:t>
                      </a:r>
                      <a:endParaRPr lang="zh-CN" altLang="en-US" dirty="0"/>
                    </a:p>
                  </a:txBody>
                  <a:tcPr/>
                </a:tc>
                <a:extLst>
                  <a:ext uri="{0D108BD9-81ED-4DB2-BD59-A6C34878D82A}">
                    <a16:rowId xmlns:a16="http://schemas.microsoft.com/office/drawing/2014/main" val="1870338356"/>
                  </a:ext>
                </a:extLst>
              </a:tr>
              <a:tr h="307171">
                <a:tc>
                  <a:txBody>
                    <a:bodyPr/>
                    <a:lstStyle/>
                    <a:p>
                      <a:r>
                        <a:rPr lang="en-US" altLang="zh-CN" dirty="0">
                          <a:hlinkClick r:id="rId3" action="ppaction://hlinkfile"/>
                        </a:rPr>
                        <a:t>url:string</a:t>
                      </a:r>
                      <a:endParaRPr lang="zh-CN" altLang="en-US" dirty="0"/>
                    </a:p>
                  </a:txBody>
                  <a:tcPr/>
                </a:tc>
                <a:extLst>
                  <a:ext uri="{0D108BD9-81ED-4DB2-BD59-A6C34878D82A}">
                    <a16:rowId xmlns:a16="http://schemas.microsoft.com/office/drawing/2014/main" val="64732076"/>
                  </a:ext>
                </a:extLst>
              </a:tr>
            </a:tbl>
          </a:graphicData>
        </a:graphic>
      </p:graphicFrame>
    </p:spTree>
    <p:extLst>
      <p:ext uri="{BB962C8B-B14F-4D97-AF65-F5344CB8AC3E}">
        <p14:creationId xmlns:p14="http://schemas.microsoft.com/office/powerpoint/2010/main" val="114216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9199" y="2644170"/>
            <a:ext cx="4953600"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Step 3</a:t>
            </a:r>
          </a:p>
          <a:p>
            <a:pPr algn="ctr"/>
            <a:r>
              <a:rPr kumimoji="1" lang="en-US" altLang="zh-CN" sz="4800" dirty="0">
                <a:latin typeface="Avenir Medium" panose="02000503020000020003" pitchFamily="2" charset="0"/>
              </a:rPr>
              <a:t>Machine learning</a:t>
            </a:r>
          </a:p>
        </p:txBody>
      </p:sp>
    </p:spTree>
    <p:extLst>
      <p:ext uri="{BB962C8B-B14F-4D97-AF65-F5344CB8AC3E}">
        <p14:creationId xmlns:p14="http://schemas.microsoft.com/office/powerpoint/2010/main" val="384057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959596-D80E-EB42-BEBD-2E65668A2338}"/>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3.1</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UNSUPERVISED LEARNING - CLUSTERING</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A0003D30-1939-7849-93C0-D3690A64FAE3}"/>
              </a:ext>
            </a:extLst>
          </p:cNvPr>
          <p:cNvSpPr txBox="1"/>
          <p:nvPr/>
        </p:nvSpPr>
        <p:spPr>
          <a:xfrm>
            <a:off x="673395" y="1841017"/>
            <a:ext cx="4531242" cy="4278094"/>
          </a:xfrm>
          <a:prstGeom prst="rect">
            <a:avLst/>
          </a:prstGeom>
          <a:noFill/>
        </p:spPr>
        <p:txBody>
          <a:bodyPr wrap="square" rtlCol="0">
            <a:spAutoFit/>
          </a:bodyPr>
          <a:lstStyle/>
          <a:p>
            <a:r>
              <a:rPr kumimoji="1" lang="en" altLang="zh-CN" sz="2800" dirty="0">
                <a:latin typeface="Avenir Medium" panose="02000503020000020003" pitchFamily="2" charset="0"/>
              </a:rPr>
              <a:t>Find the Most Suitable K</a:t>
            </a:r>
          </a:p>
          <a:p>
            <a:r>
              <a:rPr kumimoji="1" lang="en-US" altLang="zh-CN" sz="2800" dirty="0">
                <a:latin typeface="Avenir Medium" panose="02000503020000020003" pitchFamily="2" charset="0"/>
              </a:rPr>
              <a:t>-</a:t>
            </a:r>
            <a:endParaRPr kumimoji="1" lang="en" altLang="zh-CN" sz="2800" dirty="0">
              <a:latin typeface="Avenir Medium" panose="02000503020000020003" pitchFamily="2" charset="0"/>
            </a:endParaRPr>
          </a:p>
          <a:p>
            <a:r>
              <a:rPr lang="en" altLang="zh-CN" dirty="0">
                <a:latin typeface="Avenir Medium" panose="02000503020000020003" pitchFamily="2" charset="0"/>
              </a:rPr>
              <a:t>In order to cluster using the </a:t>
            </a:r>
            <a:r>
              <a:rPr lang="en" altLang="zh-CN" dirty="0" err="1">
                <a:solidFill>
                  <a:srgbClr val="FF0000"/>
                </a:solidFill>
                <a:latin typeface="Avenir Medium" panose="02000503020000020003" pitchFamily="2" charset="0"/>
              </a:rPr>
              <a:t>KMeans</a:t>
            </a:r>
            <a:r>
              <a:rPr lang="en" altLang="zh-CN" dirty="0">
                <a:solidFill>
                  <a:srgbClr val="FF0000"/>
                </a:solidFill>
                <a:latin typeface="Avenir Medium" panose="02000503020000020003" pitchFamily="2" charset="0"/>
              </a:rPr>
              <a:t> method</a:t>
            </a:r>
            <a:r>
              <a:rPr lang="en" altLang="zh-CN" dirty="0">
                <a:latin typeface="Avenir Medium" panose="02000503020000020003" pitchFamily="2" charset="0"/>
              </a:rPr>
              <a:t>, we need to know a suitable K value in advance to decide </a:t>
            </a:r>
            <a:r>
              <a:rPr lang="en" altLang="zh-CN" dirty="0">
                <a:solidFill>
                  <a:srgbClr val="FF0000"/>
                </a:solidFill>
                <a:latin typeface="Avenir Medium" panose="02000503020000020003" pitchFamily="2" charset="0"/>
              </a:rPr>
              <a:t>how many clusters</a:t>
            </a:r>
            <a:r>
              <a:rPr lang="en" altLang="zh-CN" dirty="0">
                <a:latin typeface="Avenir Medium" panose="02000503020000020003" pitchFamily="2" charset="0"/>
              </a:rPr>
              <a:t> to divide the data into. We use the </a:t>
            </a:r>
            <a:r>
              <a:rPr lang="en" altLang="zh-CN" dirty="0">
                <a:solidFill>
                  <a:srgbClr val="FF0000"/>
                </a:solidFill>
                <a:latin typeface="Avenir Medium" panose="02000503020000020003" pitchFamily="2" charset="0"/>
              </a:rPr>
              <a:t>Elbow Method</a:t>
            </a:r>
            <a:r>
              <a:rPr lang="en" altLang="zh-CN" dirty="0">
                <a:latin typeface="Avenir Medium" panose="02000503020000020003" pitchFamily="2" charset="0"/>
              </a:rPr>
              <a:t> to calculate the K values in the range 4 - 15 to get the </a:t>
            </a:r>
            <a:r>
              <a:rPr lang="en" altLang="zh-CN" dirty="0">
                <a:solidFill>
                  <a:srgbClr val="FF0000"/>
                </a:solidFill>
                <a:latin typeface="Avenir Medium" panose="02000503020000020003" pitchFamily="2" charset="0"/>
              </a:rPr>
              <a:t>Distortion Score </a:t>
            </a:r>
            <a:r>
              <a:rPr lang="en" altLang="zh-CN" dirty="0">
                <a:latin typeface="Avenir Medium" panose="02000503020000020003" pitchFamily="2" charset="0"/>
              </a:rPr>
              <a:t>and </a:t>
            </a:r>
            <a:r>
              <a:rPr lang="en" altLang="zh-CN" dirty="0">
                <a:solidFill>
                  <a:srgbClr val="FF0000"/>
                </a:solidFill>
                <a:latin typeface="Avenir Medium" panose="02000503020000020003" pitchFamily="2" charset="0"/>
              </a:rPr>
              <a:t>Fit Time </a:t>
            </a:r>
            <a:r>
              <a:rPr lang="en" altLang="zh-CN" dirty="0">
                <a:latin typeface="Avenir Medium" panose="02000503020000020003" pitchFamily="2" charset="0"/>
              </a:rPr>
              <a:t>for each K value. For the same K value, we need the Distortion Score to be as small as possible and the Fit Time to be as low as possible, so we can choose 9 as the number of clusters.</a:t>
            </a:r>
            <a:endParaRPr kumimoji="1" lang="zh-CN" altLang="en-US" dirty="0">
              <a:latin typeface="Avenir Medium" panose="02000503020000020003" pitchFamily="2" charset="0"/>
            </a:endParaRPr>
          </a:p>
        </p:txBody>
      </p:sp>
      <p:pic>
        <p:nvPicPr>
          <p:cNvPr id="7" name="图片 6">
            <a:extLst>
              <a:ext uri="{FF2B5EF4-FFF2-40B4-BE49-F238E27FC236}">
                <a16:creationId xmlns:a16="http://schemas.microsoft.com/office/drawing/2014/main" id="{07A3B4F3-DABC-3146-8C50-A8A2FE5F6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832" y="1514990"/>
            <a:ext cx="6932429" cy="4766045"/>
          </a:xfrm>
          <a:prstGeom prst="rect">
            <a:avLst/>
          </a:prstGeom>
        </p:spPr>
      </p:pic>
    </p:spTree>
    <p:extLst>
      <p:ext uri="{BB962C8B-B14F-4D97-AF65-F5344CB8AC3E}">
        <p14:creationId xmlns:p14="http://schemas.microsoft.com/office/powerpoint/2010/main" val="3357339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FE178CA-26DC-4A43-9659-C6EAB0A23E28}"/>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3.1</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UNSUPERVISED LEARNING - CLUSTERING</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6E2CA31E-1F58-5148-A7C9-4771F1E1B196}"/>
              </a:ext>
            </a:extLst>
          </p:cNvPr>
          <p:cNvSpPr txBox="1"/>
          <p:nvPr/>
        </p:nvSpPr>
        <p:spPr>
          <a:xfrm>
            <a:off x="673395" y="1500775"/>
            <a:ext cx="4531242" cy="4431983"/>
          </a:xfrm>
          <a:prstGeom prst="rect">
            <a:avLst/>
          </a:prstGeom>
          <a:noFill/>
        </p:spPr>
        <p:txBody>
          <a:bodyPr wrap="square" rtlCol="0">
            <a:spAutoFit/>
          </a:bodyPr>
          <a:lstStyle/>
          <a:p>
            <a:r>
              <a:rPr kumimoji="1" lang="en-US" altLang="zh-CN" sz="2800" dirty="0">
                <a:latin typeface="Avenir Medium" panose="02000503020000020003" pitchFamily="2" charset="0"/>
              </a:rPr>
              <a:t>Do</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the</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Clustering</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&amp;</a:t>
            </a:r>
          </a:p>
          <a:p>
            <a:r>
              <a:rPr kumimoji="1" lang="en-US" altLang="zh-CN" sz="2800" dirty="0">
                <a:latin typeface="Avenir Medium" panose="02000503020000020003" pitchFamily="2" charset="0"/>
              </a:rPr>
              <a:t>Calculate the Silhouette Value</a:t>
            </a:r>
            <a:endParaRPr kumimoji="1" lang="en" altLang="zh-CN" sz="2800" dirty="0">
              <a:latin typeface="Avenir Medium" panose="02000503020000020003" pitchFamily="2" charset="0"/>
            </a:endParaRPr>
          </a:p>
          <a:p>
            <a:r>
              <a:rPr kumimoji="1" lang="en-US" altLang="zh-CN" sz="2800" dirty="0">
                <a:latin typeface="Avenir Medium" panose="02000503020000020003" pitchFamily="2" charset="0"/>
              </a:rPr>
              <a:t>-</a:t>
            </a:r>
            <a:endParaRPr kumimoji="1" lang="en" altLang="zh-CN" sz="2800" dirty="0">
              <a:latin typeface="Avenir Medium" panose="02000503020000020003" pitchFamily="2" charset="0"/>
            </a:endParaRPr>
          </a:p>
          <a:p>
            <a:r>
              <a:rPr lang="en-US" altLang="zh-CN" dirty="0">
                <a:latin typeface="Avenir Medium" panose="02000503020000020003" pitchFamily="2" charset="0"/>
                <a:cs typeface="Times New Roman" panose="02020603050405020304" pitchFamily="18" charset="0"/>
              </a:rPr>
              <a:t>Silhouette</a:t>
            </a:r>
            <a:r>
              <a:rPr lang="en" altLang="zh-CN" dirty="0">
                <a:latin typeface="Avenir Medium" panose="02000503020000020003" pitchFamily="2" charset="0"/>
                <a:cs typeface="Times New Roman" panose="02020603050405020304" pitchFamily="18" charset="0"/>
              </a:rPr>
              <a:t> Value is a factor used to detect </a:t>
            </a:r>
            <a:r>
              <a:rPr lang="en" altLang="zh-CN" dirty="0">
                <a:solidFill>
                  <a:srgbClr val="FF0000"/>
                </a:solidFill>
                <a:latin typeface="Avenir Medium" panose="02000503020000020003" pitchFamily="2" charset="0"/>
                <a:cs typeface="Times New Roman" panose="02020603050405020304" pitchFamily="18" charset="0"/>
              </a:rPr>
              <a:t>how well </a:t>
            </a:r>
            <a:r>
              <a:rPr lang="en" altLang="zh-CN" dirty="0" err="1">
                <a:solidFill>
                  <a:srgbClr val="FF0000"/>
                </a:solidFill>
                <a:latin typeface="Avenir Medium" panose="02000503020000020003" pitchFamily="2" charset="0"/>
                <a:cs typeface="Times New Roman" panose="02020603050405020304" pitchFamily="18" charset="0"/>
              </a:rPr>
              <a:t>KMeans</a:t>
            </a:r>
            <a:r>
              <a:rPr lang="en" altLang="zh-CN" dirty="0">
                <a:solidFill>
                  <a:srgbClr val="FF0000"/>
                </a:solidFill>
                <a:latin typeface="Avenir Medium" panose="02000503020000020003" pitchFamily="2" charset="0"/>
                <a:cs typeface="Times New Roman" panose="02020603050405020304" pitchFamily="18" charset="0"/>
              </a:rPr>
              <a:t> are classified</a:t>
            </a:r>
            <a:r>
              <a:rPr lang="en" altLang="zh-CN" dirty="0">
                <a:latin typeface="Avenir Medium" panose="02000503020000020003" pitchFamily="2" charset="0"/>
                <a:cs typeface="Times New Roman" panose="02020603050405020304" pitchFamily="18" charset="0"/>
              </a:rPr>
              <a:t>. We can see through visualization that among the data items classified into </a:t>
            </a:r>
            <a:r>
              <a:rPr lang="en-US" altLang="zh-CN" dirty="0">
                <a:latin typeface="Avenir Medium" panose="02000503020000020003" pitchFamily="2" charset="0"/>
                <a:cs typeface="Times New Roman" panose="02020603050405020304" pitchFamily="18" charset="0"/>
              </a:rPr>
              <a:t>9</a:t>
            </a:r>
            <a:r>
              <a:rPr lang="en" altLang="zh-CN" dirty="0">
                <a:latin typeface="Avenir Medium" panose="02000503020000020003" pitchFamily="2" charset="0"/>
                <a:cs typeface="Times New Roman" panose="02020603050405020304" pitchFamily="18" charset="0"/>
              </a:rPr>
              <a:t> categories, the data classified into the </a:t>
            </a:r>
            <a:r>
              <a:rPr lang="en-US" altLang="zh-CN" dirty="0">
                <a:latin typeface="Avenir Medium" panose="02000503020000020003" pitchFamily="2" charset="0"/>
                <a:cs typeface="Times New Roman" panose="02020603050405020304" pitchFamily="18" charset="0"/>
              </a:rPr>
              <a:t>6</a:t>
            </a:r>
            <a:r>
              <a:rPr lang="en" altLang="zh-CN" dirty="0" err="1">
                <a:latin typeface="Avenir Medium" panose="02000503020000020003" pitchFamily="2" charset="0"/>
                <a:cs typeface="Times New Roman" panose="02020603050405020304" pitchFamily="18" charset="0"/>
              </a:rPr>
              <a:t>th</a:t>
            </a:r>
            <a:r>
              <a:rPr lang="en" altLang="zh-CN" dirty="0">
                <a:latin typeface="Avenir Medium" panose="02000503020000020003" pitchFamily="2" charset="0"/>
                <a:cs typeface="Times New Roman" panose="02020603050405020304" pitchFamily="18" charset="0"/>
              </a:rPr>
              <a:t> item is more accurate, and the value of the </a:t>
            </a:r>
            <a:r>
              <a:rPr lang="en-US" altLang="zh-CN" dirty="0">
                <a:latin typeface="Avenir Medium" panose="02000503020000020003" pitchFamily="2" charset="0"/>
                <a:cs typeface="Times New Roman" panose="02020603050405020304" pitchFamily="18" charset="0"/>
              </a:rPr>
              <a:t>1</a:t>
            </a:r>
            <a:r>
              <a:rPr lang="en" altLang="zh-CN" dirty="0" err="1">
                <a:latin typeface="Avenir Medium" panose="02000503020000020003" pitchFamily="2" charset="0"/>
                <a:cs typeface="Times New Roman" panose="02020603050405020304" pitchFamily="18" charset="0"/>
              </a:rPr>
              <a:t>th</a:t>
            </a:r>
            <a:r>
              <a:rPr lang="en" altLang="zh-CN" dirty="0">
                <a:latin typeface="Avenir Medium" panose="02000503020000020003" pitchFamily="2" charset="0"/>
                <a:cs typeface="Times New Roman" panose="02020603050405020304" pitchFamily="18" charset="0"/>
              </a:rPr>
              <a:t> type data has a larger negative number, and the result is not good. Overall, the clustering results are acceptable.</a:t>
            </a:r>
            <a:endParaRPr kumimoji="1" lang="zh-CN" altLang="en-US" dirty="0">
              <a:latin typeface="Avenir Medium" panose="02000503020000020003" pitchFamily="2" charset="0"/>
              <a:cs typeface="Times New Roman" panose="02020603050405020304" pitchFamily="18" charset="0"/>
            </a:endParaRPr>
          </a:p>
        </p:txBody>
      </p:sp>
      <p:pic>
        <p:nvPicPr>
          <p:cNvPr id="10" name="图片 9">
            <a:extLst>
              <a:ext uri="{FF2B5EF4-FFF2-40B4-BE49-F238E27FC236}">
                <a16:creationId xmlns:a16="http://schemas.microsoft.com/office/drawing/2014/main" id="{1B3514C4-7C3A-7043-8CB9-297EC28D0BC4}"/>
              </a:ext>
            </a:extLst>
          </p:cNvPr>
          <p:cNvPicPr>
            <a:picLocks noChangeAspect="1"/>
          </p:cNvPicPr>
          <p:nvPr/>
        </p:nvPicPr>
        <p:blipFill>
          <a:blip r:embed="rId2"/>
          <a:stretch>
            <a:fillRect/>
          </a:stretch>
        </p:blipFill>
        <p:spPr>
          <a:xfrm>
            <a:off x="5204637" y="1668313"/>
            <a:ext cx="6446519" cy="4431982"/>
          </a:xfrm>
          <a:prstGeom prst="rect">
            <a:avLst/>
          </a:prstGeom>
        </p:spPr>
      </p:pic>
    </p:spTree>
    <p:extLst>
      <p:ext uri="{BB962C8B-B14F-4D97-AF65-F5344CB8AC3E}">
        <p14:creationId xmlns:p14="http://schemas.microsoft.com/office/powerpoint/2010/main" val="111924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44CA816-E49F-0946-9B81-FEC5042E01BD}"/>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3.1</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UNSUPERVISED LEARNING - CLUSTERING</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9748363A-C2E0-D744-9723-FD3A60A0CAD5}"/>
              </a:ext>
            </a:extLst>
          </p:cNvPr>
          <p:cNvSpPr txBox="1"/>
          <p:nvPr/>
        </p:nvSpPr>
        <p:spPr>
          <a:xfrm>
            <a:off x="673395" y="1745257"/>
            <a:ext cx="4685414" cy="4555093"/>
          </a:xfrm>
          <a:prstGeom prst="rect">
            <a:avLst/>
          </a:prstGeom>
          <a:noFill/>
        </p:spPr>
        <p:txBody>
          <a:bodyPr wrap="square" rtlCol="0">
            <a:spAutoFit/>
          </a:bodyPr>
          <a:lstStyle/>
          <a:p>
            <a:r>
              <a:rPr kumimoji="1" lang="en-US" altLang="zh-CN" sz="2800" dirty="0">
                <a:latin typeface="Avenir Medium" panose="02000503020000020003" pitchFamily="2" charset="0"/>
              </a:rPr>
              <a:t>Inter-cluster Distance Maps</a:t>
            </a:r>
          </a:p>
          <a:p>
            <a:r>
              <a:rPr kumimoji="1" lang="en-US" altLang="zh-CN" sz="2800" dirty="0">
                <a:latin typeface="Avenir Medium" panose="02000503020000020003" pitchFamily="2" charset="0"/>
              </a:rPr>
              <a:t>-</a:t>
            </a:r>
            <a:endParaRPr kumimoji="1" lang="en" altLang="zh-CN" sz="2800" dirty="0">
              <a:latin typeface="Avenir Medium" panose="02000503020000020003" pitchFamily="2" charset="0"/>
            </a:endParaRPr>
          </a:p>
          <a:p>
            <a:r>
              <a:rPr lang="en" altLang="zh-CN" dirty="0">
                <a:latin typeface="Avenir Medium" panose="02000503020000020003" pitchFamily="2" charset="0"/>
                <a:cs typeface="Times New Roman" panose="02020603050405020304" pitchFamily="18" charset="0"/>
              </a:rPr>
              <a:t>Inter</a:t>
            </a:r>
            <a:r>
              <a:rPr lang="en-US" altLang="zh-CN" dirty="0">
                <a:latin typeface="Avenir Medium" panose="02000503020000020003" pitchFamily="2" charset="0"/>
                <a:cs typeface="Times New Roman" panose="02020603050405020304" pitchFamily="18" charset="0"/>
              </a:rPr>
              <a:t>-</a:t>
            </a:r>
            <a:r>
              <a:rPr lang="en" altLang="zh-CN" dirty="0">
                <a:latin typeface="Avenir Medium" panose="02000503020000020003" pitchFamily="2" charset="0"/>
                <a:cs typeface="Times New Roman" panose="02020603050405020304" pitchFamily="18" charset="0"/>
              </a:rPr>
              <a:t>cluster distance maps display an </a:t>
            </a:r>
            <a:r>
              <a:rPr lang="en" altLang="zh-CN" dirty="0">
                <a:solidFill>
                  <a:srgbClr val="FF0000"/>
                </a:solidFill>
                <a:latin typeface="Avenir Medium" panose="02000503020000020003" pitchFamily="2" charset="0"/>
                <a:cs typeface="Times New Roman" panose="02020603050405020304" pitchFamily="18" charset="0"/>
              </a:rPr>
              <a:t>embedding of the cluster centers in 2 dimensions with the distance to other centers preserved</a:t>
            </a:r>
            <a:r>
              <a:rPr lang="en" altLang="zh-CN" dirty="0">
                <a:latin typeface="Avenir Medium" panose="02000503020000020003" pitchFamily="2" charset="0"/>
                <a:cs typeface="Times New Roman" panose="02020603050405020304" pitchFamily="18" charset="0"/>
              </a:rPr>
              <a:t>. E.g. the closer to centers are in the visualization, the closer they are in the original feature space. The clusters are sized according to a scoring metric.</a:t>
            </a:r>
          </a:p>
          <a:p>
            <a:endParaRPr lang="en" altLang="zh-CN" dirty="0">
              <a:latin typeface="Avenir Medium" panose="02000503020000020003" pitchFamily="2" charset="0"/>
              <a:cs typeface="Times New Roman" panose="02020603050405020304" pitchFamily="18" charset="0"/>
            </a:endParaRPr>
          </a:p>
          <a:p>
            <a:r>
              <a:rPr kumimoji="1" lang="en" altLang="zh-CN" dirty="0">
                <a:latin typeface="Avenir Medium" panose="02000503020000020003" pitchFamily="2" charset="0"/>
                <a:cs typeface="Times New Roman" panose="02020603050405020304" pitchFamily="18" charset="0"/>
              </a:rPr>
              <a:t>Note however, that because two clusters overlap in the 2D space, it does not imply that they overlap in the original feature space.</a:t>
            </a:r>
            <a:endParaRPr kumimoji="1" lang="zh-CN" altLang="en-US" dirty="0">
              <a:latin typeface="Avenir Medium" panose="02000503020000020003" pitchFamily="2" charset="0"/>
              <a:cs typeface="Times New Roman" panose="02020603050405020304" pitchFamily="18" charset="0"/>
            </a:endParaRPr>
          </a:p>
        </p:txBody>
      </p:sp>
      <p:pic>
        <p:nvPicPr>
          <p:cNvPr id="6" name="图片 5">
            <a:extLst>
              <a:ext uri="{FF2B5EF4-FFF2-40B4-BE49-F238E27FC236}">
                <a16:creationId xmlns:a16="http://schemas.microsoft.com/office/drawing/2014/main" id="{4FD69E76-74D6-B04E-AB43-F88E4E81F30C}"/>
              </a:ext>
            </a:extLst>
          </p:cNvPr>
          <p:cNvPicPr>
            <a:picLocks noChangeAspect="1"/>
          </p:cNvPicPr>
          <p:nvPr/>
        </p:nvPicPr>
        <p:blipFill>
          <a:blip r:embed="rId2"/>
          <a:stretch>
            <a:fillRect/>
          </a:stretch>
        </p:blipFill>
        <p:spPr>
          <a:xfrm>
            <a:off x="5225902" y="1668312"/>
            <a:ext cx="6446521" cy="4431983"/>
          </a:xfrm>
          <a:prstGeom prst="rect">
            <a:avLst/>
          </a:prstGeom>
        </p:spPr>
      </p:pic>
    </p:spTree>
    <p:extLst>
      <p:ext uri="{BB962C8B-B14F-4D97-AF65-F5344CB8AC3E}">
        <p14:creationId xmlns:p14="http://schemas.microsoft.com/office/powerpoint/2010/main" val="389828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5BF051C-7A5E-C345-BF28-1E6BB873C1C8}"/>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3.2</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SUPERVISED LEARNING - CLASSIFICATION</a:t>
            </a:r>
            <a:endParaRPr kumimoji="1" lang="zh-CN" altLang="en-US" sz="3600" dirty="0">
              <a:latin typeface="Avenir Medium" panose="02000503020000020003" pitchFamily="2" charset="0"/>
            </a:endParaRPr>
          </a:p>
        </p:txBody>
      </p:sp>
      <p:pic>
        <p:nvPicPr>
          <p:cNvPr id="5" name="图片 4">
            <a:extLst>
              <a:ext uri="{FF2B5EF4-FFF2-40B4-BE49-F238E27FC236}">
                <a16:creationId xmlns:a16="http://schemas.microsoft.com/office/drawing/2014/main" id="{9D7132A1-826A-FA43-9E5E-871D57527D0B}"/>
              </a:ext>
            </a:extLst>
          </p:cNvPr>
          <p:cNvPicPr>
            <a:picLocks noChangeAspect="1"/>
          </p:cNvPicPr>
          <p:nvPr/>
        </p:nvPicPr>
        <p:blipFill>
          <a:blip r:embed="rId2"/>
          <a:stretch>
            <a:fillRect/>
          </a:stretch>
        </p:blipFill>
        <p:spPr>
          <a:xfrm>
            <a:off x="5581682" y="2076224"/>
            <a:ext cx="6201344" cy="4319195"/>
          </a:xfrm>
          <a:prstGeom prst="rect">
            <a:avLst/>
          </a:prstGeom>
        </p:spPr>
      </p:pic>
      <p:sp>
        <p:nvSpPr>
          <p:cNvPr id="6" name="文本框 5">
            <a:extLst>
              <a:ext uri="{FF2B5EF4-FFF2-40B4-BE49-F238E27FC236}">
                <a16:creationId xmlns:a16="http://schemas.microsoft.com/office/drawing/2014/main" id="{ABE23426-407C-6443-AC1E-C348F8E44A9F}"/>
              </a:ext>
            </a:extLst>
          </p:cNvPr>
          <p:cNvSpPr txBox="1"/>
          <p:nvPr/>
        </p:nvSpPr>
        <p:spPr>
          <a:xfrm>
            <a:off x="673395" y="1745257"/>
            <a:ext cx="4685414" cy="4278094"/>
          </a:xfrm>
          <a:prstGeom prst="rect">
            <a:avLst/>
          </a:prstGeom>
          <a:noFill/>
        </p:spPr>
        <p:txBody>
          <a:bodyPr wrap="square" rtlCol="0">
            <a:spAutoFit/>
          </a:bodyPr>
          <a:lstStyle/>
          <a:p>
            <a:r>
              <a:rPr kumimoji="1" lang="en" altLang="zh-CN" sz="2800" dirty="0">
                <a:latin typeface="Avenir Medium" panose="02000503020000020003" pitchFamily="2" charset="0"/>
              </a:rPr>
              <a:t>Find </a:t>
            </a:r>
            <a:r>
              <a:rPr kumimoji="1" lang="en-US" altLang="zh-CN" sz="2800" dirty="0">
                <a:latin typeface="Avenir Medium" panose="02000503020000020003" pitchFamily="2" charset="0"/>
              </a:rPr>
              <a:t>I</a:t>
            </a:r>
            <a:r>
              <a:rPr kumimoji="1" lang="en" altLang="zh-CN" sz="2800" dirty="0" err="1">
                <a:latin typeface="Avenir Medium" panose="02000503020000020003" pitchFamily="2" charset="0"/>
              </a:rPr>
              <a:t>nput</a:t>
            </a:r>
            <a:r>
              <a:rPr kumimoji="1" lang="en" altLang="zh-CN" sz="2800" dirty="0">
                <a:latin typeface="Avenir Medium" panose="02000503020000020003" pitchFamily="2" charset="0"/>
              </a:rPr>
              <a:t> and </a:t>
            </a:r>
            <a:r>
              <a:rPr kumimoji="1" lang="en-US" altLang="zh-CN" sz="2800" dirty="0">
                <a:latin typeface="Avenir Medium" panose="02000503020000020003" pitchFamily="2" charset="0"/>
              </a:rPr>
              <a:t>O</a:t>
            </a:r>
            <a:r>
              <a:rPr kumimoji="1" lang="en" altLang="zh-CN" sz="2800" dirty="0" err="1">
                <a:latin typeface="Avenir Medium" panose="02000503020000020003" pitchFamily="2" charset="0"/>
              </a:rPr>
              <a:t>utput</a:t>
            </a:r>
            <a:endParaRPr kumimoji="1" lang="en" altLang="zh-CN" sz="2800" dirty="0">
              <a:latin typeface="Avenir Medium" panose="02000503020000020003" pitchFamily="2" charset="0"/>
            </a:endParaRPr>
          </a:p>
          <a:p>
            <a:r>
              <a:rPr kumimoji="1" lang="en-US" altLang="zh-CN" sz="2800" dirty="0">
                <a:latin typeface="Avenir Medium" panose="02000503020000020003" pitchFamily="2" charset="0"/>
              </a:rPr>
              <a:t>-</a:t>
            </a:r>
            <a:endParaRPr kumimoji="1" lang="en" altLang="zh-CN" sz="2800" dirty="0">
              <a:latin typeface="Avenir Medium" panose="02000503020000020003" pitchFamily="2" charset="0"/>
            </a:endParaRPr>
          </a:p>
          <a:p>
            <a:r>
              <a:rPr lang="en" altLang="zh-CN" dirty="0">
                <a:latin typeface="Avenir Medium" panose="02000503020000020003" pitchFamily="2" charset="0"/>
                <a:cs typeface="Times New Roman" panose="02020603050405020304" pitchFamily="18" charset="0"/>
              </a:rPr>
              <a:t>We </a:t>
            </a:r>
            <a:r>
              <a:rPr lang="en" altLang="zh-CN" dirty="0">
                <a:solidFill>
                  <a:srgbClr val="FF0000"/>
                </a:solidFill>
                <a:latin typeface="Avenir Medium" panose="02000503020000020003" pitchFamily="2" charset="0"/>
                <a:cs typeface="Times New Roman" panose="02020603050405020304" pitchFamily="18" charset="0"/>
              </a:rPr>
              <a:t>use the result of clustering</a:t>
            </a:r>
            <a:r>
              <a:rPr lang="en" altLang="zh-CN" dirty="0">
                <a:latin typeface="Avenir Medium" panose="02000503020000020003" pitchFamily="2" charset="0"/>
                <a:cs typeface="Times New Roman" panose="02020603050405020304" pitchFamily="18" charset="0"/>
              </a:rPr>
              <a:t> in the previous step as a new parameter called "topic category", which represents the topic category to which the video belongs. In addition, we divide the three attributes of </a:t>
            </a:r>
            <a:r>
              <a:rPr lang="en" altLang="zh-CN" dirty="0">
                <a:solidFill>
                  <a:srgbClr val="FF0000"/>
                </a:solidFill>
                <a:latin typeface="Avenir Medium" panose="02000503020000020003" pitchFamily="2" charset="0"/>
                <a:cs typeface="Times New Roman" panose="02020603050405020304" pitchFamily="18" charset="0"/>
              </a:rPr>
              <a:t>comment</a:t>
            </a:r>
            <a:r>
              <a:rPr lang="en" altLang="zh-CN" dirty="0">
                <a:latin typeface="Avenir Medium" panose="02000503020000020003" pitchFamily="2" charset="0"/>
                <a:cs typeface="Times New Roman" panose="02020603050405020304" pitchFamily="18" charset="0"/>
              </a:rPr>
              <a:t> quantity, </a:t>
            </a:r>
            <a:r>
              <a:rPr lang="en" altLang="zh-CN" dirty="0">
                <a:solidFill>
                  <a:srgbClr val="FF0000"/>
                </a:solidFill>
                <a:latin typeface="Avenir Medium" panose="02000503020000020003" pitchFamily="2" charset="0"/>
                <a:cs typeface="Times New Roman" panose="02020603050405020304" pitchFamily="18" charset="0"/>
              </a:rPr>
              <a:t>view</a:t>
            </a:r>
            <a:r>
              <a:rPr lang="en" altLang="zh-CN" dirty="0">
                <a:latin typeface="Avenir Medium" panose="02000503020000020003" pitchFamily="2" charset="0"/>
                <a:cs typeface="Times New Roman" panose="02020603050405020304" pitchFamily="18" charset="0"/>
              </a:rPr>
              <a:t> quantity and </a:t>
            </a:r>
            <a:r>
              <a:rPr lang="en" altLang="zh-CN" dirty="0">
                <a:solidFill>
                  <a:srgbClr val="FF0000"/>
                </a:solidFill>
                <a:latin typeface="Avenir Medium" panose="02000503020000020003" pitchFamily="2" charset="0"/>
                <a:cs typeface="Times New Roman" panose="02020603050405020304" pitchFamily="18" charset="0"/>
              </a:rPr>
              <a:t>duration</a:t>
            </a:r>
            <a:r>
              <a:rPr lang="en" altLang="zh-CN" dirty="0">
                <a:latin typeface="Avenir Medium" panose="02000503020000020003" pitchFamily="2" charset="0"/>
                <a:cs typeface="Times New Roman" panose="02020603050405020304" pitchFamily="18" charset="0"/>
              </a:rPr>
              <a:t> according to the </a:t>
            </a:r>
            <a:r>
              <a:rPr lang="en" altLang="zh-CN" dirty="0">
                <a:solidFill>
                  <a:srgbClr val="FF0000"/>
                </a:solidFill>
                <a:latin typeface="Avenir Medium" panose="02000503020000020003" pitchFamily="2" charset="0"/>
                <a:cs typeface="Times New Roman" panose="02020603050405020304" pitchFamily="18" charset="0"/>
              </a:rPr>
              <a:t>histogram</a:t>
            </a:r>
            <a:r>
              <a:rPr lang="en" altLang="zh-CN" dirty="0">
                <a:latin typeface="Avenir Medium" panose="02000503020000020003" pitchFamily="2" charset="0"/>
                <a:cs typeface="Times New Roman" panose="02020603050405020304" pitchFamily="18" charset="0"/>
              </a:rPr>
              <a:t>, and change them </a:t>
            </a:r>
            <a:r>
              <a:rPr lang="en" altLang="zh-CN" dirty="0">
                <a:solidFill>
                  <a:srgbClr val="FF0000"/>
                </a:solidFill>
                <a:latin typeface="Avenir Medium" panose="02000503020000020003" pitchFamily="2" charset="0"/>
                <a:cs typeface="Times New Roman" panose="02020603050405020304" pitchFamily="18" charset="0"/>
              </a:rPr>
              <a:t>from continuous variables to discrete variables</a:t>
            </a:r>
            <a:r>
              <a:rPr lang="en" altLang="zh-CN" dirty="0">
                <a:latin typeface="Avenir Medium" panose="02000503020000020003" pitchFamily="2" charset="0"/>
                <a:cs typeface="Times New Roman" panose="02020603050405020304" pitchFamily="18" charset="0"/>
              </a:rPr>
              <a:t>, so that they can be used in classification. We decided to use the subject, comment volume, and duration as input to get a </a:t>
            </a:r>
            <a:r>
              <a:rPr lang="en" altLang="zh-CN" dirty="0" err="1">
                <a:latin typeface="Avenir Medium" panose="02000503020000020003" pitchFamily="2" charset="0"/>
                <a:cs typeface="Times New Roman" panose="02020603050405020304" pitchFamily="18" charset="0"/>
              </a:rPr>
              <a:t>classfication</a:t>
            </a:r>
            <a:r>
              <a:rPr lang="en" altLang="zh-CN" dirty="0">
                <a:latin typeface="Avenir Medium" panose="02000503020000020003" pitchFamily="2" charset="0"/>
                <a:cs typeface="Times New Roman" panose="02020603050405020304" pitchFamily="18" charset="0"/>
              </a:rPr>
              <a:t> of views.</a:t>
            </a:r>
            <a:endParaRPr kumimoji="1" lang="zh-CN" altLang="en-US" dirty="0">
              <a:latin typeface="Avenir Medium" panose="02000503020000020003" pitchFamily="2" charset="0"/>
              <a:cs typeface="Times New Roman" panose="02020603050405020304" pitchFamily="18" charset="0"/>
            </a:endParaRPr>
          </a:p>
        </p:txBody>
      </p:sp>
    </p:spTree>
    <p:extLst>
      <p:ext uri="{BB962C8B-B14F-4D97-AF65-F5344CB8AC3E}">
        <p14:creationId xmlns:p14="http://schemas.microsoft.com/office/powerpoint/2010/main" val="1838929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E87BC35-58A8-7E4C-9239-6E24F7D45BFD}"/>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3.2</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SUPERVISED LEARNING - CLASSIFICATION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4E906D9F-F140-E248-9A2B-81F0532028E0}"/>
              </a:ext>
            </a:extLst>
          </p:cNvPr>
          <p:cNvSpPr txBox="1"/>
          <p:nvPr/>
        </p:nvSpPr>
        <p:spPr>
          <a:xfrm>
            <a:off x="673394" y="1835850"/>
            <a:ext cx="5302103" cy="4278094"/>
          </a:xfrm>
          <a:prstGeom prst="rect">
            <a:avLst/>
          </a:prstGeom>
          <a:noFill/>
        </p:spPr>
        <p:txBody>
          <a:bodyPr wrap="square" rtlCol="0">
            <a:spAutoFit/>
          </a:bodyPr>
          <a:lstStyle/>
          <a:p>
            <a:r>
              <a:rPr kumimoji="1" lang="en-US" altLang="zh-CN" sz="2800" dirty="0">
                <a:latin typeface="Avenir Medium" panose="02000503020000020003" pitchFamily="2" charset="0"/>
              </a:rPr>
              <a:t>Select Classification Algorithm</a:t>
            </a:r>
          </a:p>
          <a:p>
            <a:r>
              <a:rPr kumimoji="1" lang="en-US" altLang="zh-CN" sz="2800" dirty="0">
                <a:latin typeface="Avenir Medium" panose="02000503020000020003" pitchFamily="2" charset="0"/>
              </a:rPr>
              <a:t>-</a:t>
            </a:r>
            <a:endParaRPr kumimoji="1" lang="en" altLang="zh-CN" sz="2800" dirty="0">
              <a:latin typeface="Avenir Medium" panose="02000503020000020003" pitchFamily="2" charset="0"/>
            </a:endParaRPr>
          </a:p>
          <a:p>
            <a:r>
              <a:rPr kumimoji="1" lang="en" altLang="zh-CN" dirty="0">
                <a:latin typeface="Avenir Medium" panose="02000503020000020003" pitchFamily="2" charset="0"/>
              </a:rPr>
              <a:t>We used 500 of the more than 2,000 data as a test set. Through the training set, we used </a:t>
            </a:r>
            <a:r>
              <a:rPr kumimoji="1" lang="en" altLang="zh-CN" dirty="0">
                <a:solidFill>
                  <a:srgbClr val="FF0000"/>
                </a:solidFill>
                <a:latin typeface="Avenir Medium" panose="02000503020000020003" pitchFamily="2" charset="0"/>
              </a:rPr>
              <a:t>different algorithms</a:t>
            </a:r>
            <a:r>
              <a:rPr kumimoji="1" lang="en" altLang="zh-CN" dirty="0">
                <a:latin typeface="Avenir Medium" panose="02000503020000020003" pitchFamily="2" charset="0"/>
              </a:rPr>
              <a:t> to obtain the classification model results and scored the results. The results are as follows</a:t>
            </a:r>
            <a:r>
              <a:rPr kumimoji="1" lang="en-US" altLang="zh-CN" dirty="0">
                <a:latin typeface="Avenir Medium" panose="02000503020000020003" pitchFamily="2" charset="0"/>
              </a:rPr>
              <a:t>.</a:t>
            </a:r>
          </a:p>
          <a:p>
            <a:endParaRPr kumimoji="1" lang="en-US" altLang="zh-CN" dirty="0">
              <a:latin typeface="Avenir Medium" panose="02000503020000020003" pitchFamily="2" charset="0"/>
            </a:endParaRPr>
          </a:p>
          <a:p>
            <a:r>
              <a:rPr kumimoji="1" lang="en" altLang="zh-CN" dirty="0">
                <a:latin typeface="Avenir Medium" panose="02000503020000020003" pitchFamily="2" charset="0"/>
              </a:rPr>
              <a:t>From the scoring we can see that the </a:t>
            </a:r>
            <a:r>
              <a:rPr kumimoji="1" lang="en" altLang="zh-CN" dirty="0">
                <a:solidFill>
                  <a:srgbClr val="FF0000"/>
                </a:solidFill>
                <a:latin typeface="Avenir Medium" panose="02000503020000020003" pitchFamily="2" charset="0"/>
              </a:rPr>
              <a:t>Random</a:t>
            </a:r>
            <a:r>
              <a:rPr kumimoji="1" lang="zh-CN" altLang="en-US" dirty="0">
                <a:solidFill>
                  <a:srgbClr val="FF0000"/>
                </a:solidFill>
                <a:latin typeface="Avenir Medium" panose="02000503020000020003" pitchFamily="2" charset="0"/>
              </a:rPr>
              <a:t> </a:t>
            </a:r>
            <a:r>
              <a:rPr kumimoji="1" lang="en" altLang="zh-CN" dirty="0">
                <a:solidFill>
                  <a:srgbClr val="FF0000"/>
                </a:solidFill>
                <a:latin typeface="Avenir Medium" panose="02000503020000020003" pitchFamily="2" charset="0"/>
              </a:rPr>
              <a:t>Forest score</a:t>
            </a:r>
            <a:r>
              <a:rPr kumimoji="1" lang="en" altLang="zh-CN" dirty="0">
                <a:latin typeface="Avenir Medium" panose="02000503020000020003" pitchFamily="2" charset="0"/>
              </a:rPr>
              <a:t> is the highest for the integration method, and the </a:t>
            </a:r>
            <a:r>
              <a:rPr kumimoji="1" lang="en" altLang="zh-CN" dirty="0">
                <a:solidFill>
                  <a:srgbClr val="FF0000"/>
                </a:solidFill>
                <a:latin typeface="Avenir Medium" panose="02000503020000020003" pitchFamily="2" charset="0"/>
              </a:rPr>
              <a:t>Bagging</a:t>
            </a:r>
            <a:r>
              <a:rPr kumimoji="1" lang="zh-CN" altLang="en-US" dirty="0">
                <a:solidFill>
                  <a:srgbClr val="FF0000"/>
                </a:solidFill>
                <a:latin typeface="Avenir Medium" panose="02000503020000020003" pitchFamily="2" charset="0"/>
              </a:rPr>
              <a:t> </a:t>
            </a:r>
            <a:r>
              <a:rPr kumimoji="1" lang="en" altLang="zh-CN" dirty="0" err="1">
                <a:solidFill>
                  <a:srgbClr val="FF0000"/>
                </a:solidFill>
                <a:latin typeface="Avenir Medium" panose="02000503020000020003" pitchFamily="2" charset="0"/>
              </a:rPr>
              <a:t>Knn</a:t>
            </a:r>
            <a:r>
              <a:rPr kumimoji="1" lang="en" altLang="zh-CN" dirty="0">
                <a:latin typeface="Avenir Medium" panose="02000503020000020003" pitchFamily="2" charset="0"/>
              </a:rPr>
              <a:t> algorithm, which is also the integration method, has the lowest score. Therefore, our classification decided to use the Random</a:t>
            </a:r>
            <a:r>
              <a:rPr kumimoji="1" lang="zh-CN" altLang="en-US" dirty="0">
                <a:latin typeface="Avenir Medium" panose="02000503020000020003" pitchFamily="2" charset="0"/>
              </a:rPr>
              <a:t> </a:t>
            </a:r>
            <a:r>
              <a:rPr kumimoji="1" lang="en" altLang="zh-CN" dirty="0">
                <a:latin typeface="Avenir Medium" panose="02000503020000020003" pitchFamily="2" charset="0"/>
              </a:rPr>
              <a:t>Forest algorithm.</a:t>
            </a:r>
          </a:p>
        </p:txBody>
      </p:sp>
      <p:pic>
        <p:nvPicPr>
          <p:cNvPr id="7" name="图片 6">
            <a:extLst>
              <a:ext uri="{FF2B5EF4-FFF2-40B4-BE49-F238E27FC236}">
                <a16:creationId xmlns:a16="http://schemas.microsoft.com/office/drawing/2014/main" id="{9F7BC00C-65F3-EE4E-96D3-5A21D8367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617" y="1835850"/>
            <a:ext cx="3187700" cy="3873500"/>
          </a:xfrm>
          <a:prstGeom prst="rect">
            <a:avLst/>
          </a:prstGeom>
        </p:spPr>
      </p:pic>
    </p:spTree>
    <p:extLst>
      <p:ext uri="{BB962C8B-B14F-4D97-AF65-F5344CB8AC3E}">
        <p14:creationId xmlns:p14="http://schemas.microsoft.com/office/powerpoint/2010/main" val="1589319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D0F1AED-5F71-E145-8969-5E420CD15D8A}"/>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3.2</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SUPERVISED LEARNING - CLASSIFICATION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FBF7182A-BF60-4342-ADE3-524A79A01365}"/>
              </a:ext>
            </a:extLst>
          </p:cNvPr>
          <p:cNvSpPr txBox="1"/>
          <p:nvPr/>
        </p:nvSpPr>
        <p:spPr>
          <a:xfrm>
            <a:off x="673395" y="2139980"/>
            <a:ext cx="4260113" cy="3724096"/>
          </a:xfrm>
          <a:prstGeom prst="rect">
            <a:avLst/>
          </a:prstGeom>
          <a:noFill/>
        </p:spPr>
        <p:txBody>
          <a:bodyPr wrap="square" rtlCol="0">
            <a:spAutoFit/>
          </a:bodyPr>
          <a:lstStyle/>
          <a:p>
            <a:r>
              <a:rPr kumimoji="1" lang="en-US" altLang="zh-CN" sz="2800" dirty="0">
                <a:latin typeface="Avenir Medium" panose="02000503020000020003" pitchFamily="2" charset="0"/>
              </a:rPr>
              <a:t>Test</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Results</a:t>
            </a:r>
          </a:p>
          <a:p>
            <a:r>
              <a:rPr kumimoji="1" lang="en-US" altLang="zh-CN" sz="2800" dirty="0">
                <a:latin typeface="Avenir Medium" panose="02000503020000020003" pitchFamily="2" charset="0"/>
              </a:rPr>
              <a:t>-</a:t>
            </a:r>
          </a:p>
          <a:p>
            <a:r>
              <a:rPr kumimoji="1" lang="en" altLang="zh-CN" dirty="0">
                <a:latin typeface="Avenir Medium" panose="02000503020000020003" pitchFamily="2" charset="0"/>
              </a:rPr>
              <a:t>We use the Random</a:t>
            </a:r>
            <a:r>
              <a:rPr kumimoji="1" lang="zh-CN" altLang="en-US" dirty="0">
                <a:latin typeface="Avenir Medium" panose="02000503020000020003" pitchFamily="2" charset="0"/>
              </a:rPr>
              <a:t> </a:t>
            </a:r>
            <a:r>
              <a:rPr kumimoji="1" lang="en" altLang="zh-CN" dirty="0">
                <a:latin typeface="Avenir Medium" panose="02000503020000020003" pitchFamily="2" charset="0"/>
              </a:rPr>
              <a:t>Forest algorithm for classification, and then for the result test, we get the Prediction Error Figure and Confusion Matrix obtained by this algorithm classification.</a:t>
            </a:r>
          </a:p>
          <a:p>
            <a:endParaRPr kumimoji="1" lang="en" altLang="zh-CN" dirty="0">
              <a:latin typeface="Avenir Medium" panose="02000503020000020003" pitchFamily="2" charset="0"/>
            </a:endParaRPr>
          </a:p>
          <a:p>
            <a:r>
              <a:rPr kumimoji="1" lang="en" altLang="zh-CN" dirty="0">
                <a:latin typeface="Avenir Medium" panose="02000503020000020003" pitchFamily="2" charset="0"/>
              </a:rPr>
              <a:t>The class prediction error chart provides a way to quickly understand how good </a:t>
            </a:r>
            <a:r>
              <a:rPr kumimoji="1" lang="en-US" altLang="zh-CN" dirty="0">
                <a:latin typeface="Avenir Medium" panose="02000503020000020003" pitchFamily="2" charset="0"/>
              </a:rPr>
              <a:t>our</a:t>
            </a:r>
            <a:r>
              <a:rPr kumimoji="1" lang="en" altLang="zh-CN" dirty="0">
                <a:latin typeface="Avenir Medium" panose="02000503020000020003" pitchFamily="2" charset="0"/>
              </a:rPr>
              <a:t> classifier is at predicting the right classes.</a:t>
            </a:r>
          </a:p>
        </p:txBody>
      </p:sp>
      <p:pic>
        <p:nvPicPr>
          <p:cNvPr id="7" name="图片 6">
            <a:extLst>
              <a:ext uri="{FF2B5EF4-FFF2-40B4-BE49-F238E27FC236}">
                <a16:creationId xmlns:a16="http://schemas.microsoft.com/office/drawing/2014/main" id="{956E08C0-C1C0-EB45-B543-16866A3A5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644" y="1835850"/>
            <a:ext cx="6342961" cy="4360786"/>
          </a:xfrm>
          <a:prstGeom prst="rect">
            <a:avLst/>
          </a:prstGeom>
        </p:spPr>
      </p:pic>
    </p:spTree>
    <p:extLst>
      <p:ext uri="{BB962C8B-B14F-4D97-AF65-F5344CB8AC3E}">
        <p14:creationId xmlns:p14="http://schemas.microsoft.com/office/powerpoint/2010/main" val="529082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6CFB5DE-9EEE-F747-97EA-49A363F629CD}"/>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3.2</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SUPERVISED LEARNING - CLASSIFICATION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5ADCA366-1AC3-D144-A78E-56C7283D293D}"/>
              </a:ext>
            </a:extLst>
          </p:cNvPr>
          <p:cNvSpPr txBox="1"/>
          <p:nvPr/>
        </p:nvSpPr>
        <p:spPr>
          <a:xfrm>
            <a:off x="673396" y="2139980"/>
            <a:ext cx="4065130" cy="3724096"/>
          </a:xfrm>
          <a:prstGeom prst="rect">
            <a:avLst/>
          </a:prstGeom>
          <a:noFill/>
        </p:spPr>
        <p:txBody>
          <a:bodyPr wrap="square" rtlCol="0">
            <a:spAutoFit/>
          </a:bodyPr>
          <a:lstStyle/>
          <a:p>
            <a:r>
              <a:rPr kumimoji="1" lang="en-US" altLang="zh-CN" sz="2800" dirty="0">
                <a:latin typeface="Avenir Medium" panose="02000503020000020003" pitchFamily="2" charset="0"/>
              </a:rPr>
              <a:t>Test</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Results</a:t>
            </a:r>
          </a:p>
          <a:p>
            <a:r>
              <a:rPr kumimoji="1" lang="en-US" altLang="zh-CN" sz="2800" dirty="0">
                <a:latin typeface="Avenir Medium" panose="02000503020000020003" pitchFamily="2" charset="0"/>
              </a:rPr>
              <a:t>-</a:t>
            </a:r>
          </a:p>
          <a:p>
            <a:r>
              <a:rPr kumimoji="1" lang="en-US" altLang="zh-CN" dirty="0">
                <a:latin typeface="Avenir Medium" panose="02000503020000020003" pitchFamily="2" charset="0"/>
              </a:rPr>
              <a:t>A</a:t>
            </a:r>
            <a:r>
              <a:rPr kumimoji="1" lang="en" altLang="zh-CN" dirty="0">
                <a:latin typeface="Avenir Medium" panose="02000503020000020003" pitchFamily="2" charset="0"/>
              </a:rPr>
              <a:t> </a:t>
            </a:r>
            <a:r>
              <a:rPr kumimoji="1" lang="en" altLang="zh-CN" dirty="0" err="1">
                <a:latin typeface="Avenir Medium" panose="02000503020000020003" pitchFamily="2" charset="0"/>
              </a:rPr>
              <a:t>ScoreVisualizer</a:t>
            </a:r>
            <a:r>
              <a:rPr kumimoji="1" lang="en" altLang="zh-CN" dirty="0">
                <a:latin typeface="Avenir Medium" panose="02000503020000020003" pitchFamily="2" charset="0"/>
              </a:rPr>
              <a:t> that takes a fitted </a:t>
            </a:r>
            <a:r>
              <a:rPr kumimoji="1" lang="en" altLang="zh-CN" dirty="0" err="1">
                <a:latin typeface="Avenir Medium" panose="02000503020000020003" pitchFamily="2" charset="0"/>
              </a:rPr>
              <a:t>scikit</a:t>
            </a:r>
            <a:r>
              <a:rPr kumimoji="1" lang="en" altLang="zh-CN" dirty="0">
                <a:latin typeface="Avenir Medium" panose="02000503020000020003" pitchFamily="2" charset="0"/>
              </a:rPr>
              <a:t>-learn classifier and a set of test X and y values and returns a report showing how each of the test values predicted classes compare to their actual classes. </a:t>
            </a:r>
          </a:p>
          <a:p>
            <a:endParaRPr kumimoji="1" lang="en" altLang="zh-CN" dirty="0">
              <a:latin typeface="Avenir Medium" panose="02000503020000020003" pitchFamily="2" charset="0"/>
            </a:endParaRPr>
          </a:p>
          <a:p>
            <a:r>
              <a:rPr kumimoji="1" lang="en-US" altLang="zh-CN" dirty="0">
                <a:latin typeface="Avenir Medium" panose="02000503020000020003" pitchFamily="2" charset="0"/>
              </a:rPr>
              <a:t>We</a:t>
            </a:r>
            <a:r>
              <a:rPr kumimoji="1" lang="zh-CN" altLang="en-US" dirty="0">
                <a:latin typeface="Avenir Medium" panose="02000503020000020003" pitchFamily="2" charset="0"/>
              </a:rPr>
              <a:t> </a:t>
            </a:r>
            <a:r>
              <a:rPr kumimoji="1" lang="en" altLang="zh-CN" dirty="0">
                <a:latin typeface="Avenir Medium" panose="02000503020000020003" pitchFamily="2" charset="0"/>
              </a:rPr>
              <a:t>use confusion matrices to understand </a:t>
            </a:r>
            <a:r>
              <a:rPr kumimoji="1" lang="en" altLang="zh-CN" dirty="0">
                <a:solidFill>
                  <a:srgbClr val="FF0000"/>
                </a:solidFill>
                <a:latin typeface="Avenir Medium" panose="02000503020000020003" pitchFamily="2" charset="0"/>
              </a:rPr>
              <a:t>which classes are most easily confused</a:t>
            </a:r>
            <a:r>
              <a:rPr kumimoji="1" lang="en" altLang="zh-CN" dirty="0">
                <a:latin typeface="Avenir Medium" panose="02000503020000020003" pitchFamily="2" charset="0"/>
              </a:rPr>
              <a:t>. </a:t>
            </a:r>
            <a:endParaRPr kumimoji="1" lang="en-US" altLang="zh-CN" dirty="0">
              <a:latin typeface="Avenir Medium" panose="02000503020000020003" pitchFamily="2" charset="0"/>
            </a:endParaRPr>
          </a:p>
        </p:txBody>
      </p:sp>
      <p:pic>
        <p:nvPicPr>
          <p:cNvPr id="7" name="图片 6">
            <a:extLst>
              <a:ext uri="{FF2B5EF4-FFF2-40B4-BE49-F238E27FC236}">
                <a16:creationId xmlns:a16="http://schemas.microsoft.com/office/drawing/2014/main" id="{4F5F68A5-6CF1-9045-B984-FBB7807A5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508" y="1669584"/>
            <a:ext cx="6785290" cy="4664887"/>
          </a:xfrm>
          <a:prstGeom prst="rect">
            <a:avLst/>
          </a:prstGeom>
        </p:spPr>
      </p:pic>
    </p:spTree>
    <p:extLst>
      <p:ext uri="{BB962C8B-B14F-4D97-AF65-F5344CB8AC3E}">
        <p14:creationId xmlns:p14="http://schemas.microsoft.com/office/powerpoint/2010/main" val="218407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6D1ABD5-DB59-6F44-8C24-C02CA80095A3}"/>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3.3</a:t>
            </a:r>
            <a:r>
              <a:rPr kumimoji="1" lang="zh-CN" altLang="en-US" sz="3600" dirty="0">
                <a:latin typeface="Avenir Medium" panose="02000503020000020003" pitchFamily="2" charset="0"/>
              </a:rPr>
              <a:t> </a:t>
            </a:r>
            <a:r>
              <a:rPr lang="en-US" altLang="zh-CN" sz="3600" dirty="0">
                <a:latin typeface="Avenir Medium" panose="02000503020000020003" pitchFamily="2" charset="0"/>
              </a:rPr>
              <a:t>SUPERVISED LEARNING - REGRESSION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ABA0F976-CE58-874D-9CF5-27A98A4B029B}"/>
              </a:ext>
            </a:extLst>
          </p:cNvPr>
          <p:cNvSpPr txBox="1"/>
          <p:nvPr/>
        </p:nvSpPr>
        <p:spPr>
          <a:xfrm>
            <a:off x="673395" y="1533924"/>
            <a:ext cx="4260113" cy="4832092"/>
          </a:xfrm>
          <a:prstGeom prst="rect">
            <a:avLst/>
          </a:prstGeom>
          <a:noFill/>
        </p:spPr>
        <p:txBody>
          <a:bodyPr wrap="square" rtlCol="0">
            <a:spAutoFit/>
          </a:bodyPr>
          <a:lstStyle/>
          <a:p>
            <a:r>
              <a:rPr kumimoji="1" lang="en-US" altLang="zh-CN" sz="2800" dirty="0">
                <a:latin typeface="Avenir Medium" panose="02000503020000020003" pitchFamily="2" charset="0"/>
              </a:rPr>
              <a:t>Looking for Relevance </a:t>
            </a:r>
          </a:p>
          <a:p>
            <a:r>
              <a:rPr kumimoji="1" lang="en-US" altLang="zh-CN" sz="2800" dirty="0">
                <a:latin typeface="Avenir Medium" panose="02000503020000020003" pitchFamily="2" charset="0"/>
              </a:rPr>
              <a:t>-</a:t>
            </a:r>
          </a:p>
          <a:p>
            <a:r>
              <a:rPr kumimoji="1" lang="en" altLang="zh-CN" dirty="0">
                <a:latin typeface="Avenir Medium" panose="02000503020000020003" pitchFamily="2" charset="0"/>
              </a:rPr>
              <a:t>We used </a:t>
            </a:r>
            <a:r>
              <a:rPr kumimoji="1" lang="en" altLang="zh-CN" dirty="0">
                <a:solidFill>
                  <a:srgbClr val="FF0000"/>
                </a:solidFill>
                <a:latin typeface="Avenir Medium" panose="02000503020000020003" pitchFamily="2" charset="0"/>
              </a:rPr>
              <a:t>Heatmap</a:t>
            </a:r>
            <a:r>
              <a:rPr kumimoji="1" lang="en" altLang="zh-CN" dirty="0">
                <a:latin typeface="Avenir Medium" panose="02000503020000020003" pitchFamily="2" charset="0"/>
              </a:rPr>
              <a:t> to represent the relationship between the various numeric attributes.</a:t>
            </a:r>
          </a:p>
          <a:p>
            <a:endParaRPr kumimoji="1" lang="en" altLang="zh-CN" dirty="0">
              <a:latin typeface="Avenir Medium" panose="02000503020000020003" pitchFamily="2" charset="0"/>
            </a:endParaRPr>
          </a:p>
          <a:p>
            <a:r>
              <a:rPr kumimoji="1" lang="en" altLang="zh-CN" dirty="0">
                <a:latin typeface="Avenir Medium" panose="02000503020000020003" pitchFamily="2" charset="0"/>
              </a:rPr>
              <a:t>We can see that there is </a:t>
            </a:r>
            <a:r>
              <a:rPr kumimoji="1" lang="en" altLang="zh-CN" dirty="0">
                <a:solidFill>
                  <a:srgbClr val="FF0000"/>
                </a:solidFill>
                <a:latin typeface="Avenir Medium" panose="02000503020000020003" pitchFamily="2" charset="0"/>
              </a:rPr>
              <a:t>not much strong correlation</a:t>
            </a:r>
            <a:r>
              <a:rPr kumimoji="1" lang="en" altLang="zh-CN" dirty="0">
                <a:latin typeface="Avenir Medium" panose="02000503020000020003" pitchFamily="2" charset="0"/>
              </a:rPr>
              <a:t> between other attributes except for the obvious positive correlation (0.53) between views and comments. This also proves that we may not be able to </a:t>
            </a:r>
            <a:r>
              <a:rPr kumimoji="1" lang="en" altLang="zh-CN" dirty="0">
                <a:solidFill>
                  <a:srgbClr val="FF0000"/>
                </a:solidFill>
                <a:latin typeface="Avenir Medium" panose="02000503020000020003" pitchFamily="2" charset="0"/>
              </a:rPr>
              <a:t>produce perfect predictions</a:t>
            </a:r>
            <a:r>
              <a:rPr kumimoji="1" lang="en" altLang="zh-CN" dirty="0">
                <a:latin typeface="Avenir Medium" panose="02000503020000020003" pitchFamily="2" charset="0"/>
              </a:rPr>
              <a:t>, but we can try to </a:t>
            </a:r>
            <a:r>
              <a:rPr kumimoji="1" lang="en-US" altLang="zh-CN" dirty="0">
                <a:latin typeface="Avenir Medium" panose="02000503020000020003" pitchFamily="2" charset="0"/>
              </a:rPr>
              <a:t>make</a:t>
            </a:r>
            <a:r>
              <a:rPr kumimoji="1" lang="zh-CN" altLang="en-US" dirty="0">
                <a:latin typeface="Avenir Medium" panose="02000503020000020003" pitchFamily="2" charset="0"/>
              </a:rPr>
              <a:t> </a:t>
            </a:r>
            <a:r>
              <a:rPr kumimoji="1" lang="en-US" altLang="zh-CN" dirty="0">
                <a:latin typeface="Avenir Medium" panose="02000503020000020003" pitchFamily="2" charset="0"/>
              </a:rPr>
              <a:t>a</a:t>
            </a:r>
            <a:r>
              <a:rPr kumimoji="1" lang="zh-CN" altLang="en-US" dirty="0">
                <a:latin typeface="Avenir Medium" panose="02000503020000020003" pitchFamily="2" charset="0"/>
              </a:rPr>
              <a:t> </a:t>
            </a:r>
            <a:r>
              <a:rPr kumimoji="1" lang="en-US" altLang="zh-CN" dirty="0">
                <a:latin typeface="Avenir Medium" panose="02000503020000020003" pitchFamily="2" charset="0"/>
              </a:rPr>
              <a:t>regression</a:t>
            </a:r>
            <a:r>
              <a:rPr kumimoji="1" lang="en" altLang="zh-CN" dirty="0">
                <a:latin typeface="Avenir Medium" panose="02000503020000020003" pitchFamily="2" charset="0"/>
              </a:rPr>
              <a:t>. We ended up using duration, language and views to make regression predictions on </a:t>
            </a:r>
            <a:r>
              <a:rPr kumimoji="1" lang="en" altLang="zh-CN" dirty="0">
                <a:solidFill>
                  <a:srgbClr val="FF0000"/>
                </a:solidFill>
                <a:latin typeface="Avenir Medium" panose="02000503020000020003" pitchFamily="2" charset="0"/>
              </a:rPr>
              <a:t>comments</a:t>
            </a:r>
            <a:r>
              <a:rPr kumimoji="1" lang="en" altLang="zh-CN" dirty="0">
                <a:latin typeface="Avenir Medium" panose="02000503020000020003" pitchFamily="2" charset="0"/>
              </a:rPr>
              <a:t>.</a:t>
            </a:r>
            <a:endParaRPr kumimoji="1" lang="en-US" altLang="zh-CN" dirty="0">
              <a:latin typeface="Avenir Medium" panose="02000503020000020003" pitchFamily="2" charset="0"/>
            </a:endParaRPr>
          </a:p>
        </p:txBody>
      </p:sp>
      <p:pic>
        <p:nvPicPr>
          <p:cNvPr id="7" name="图片 6">
            <a:extLst>
              <a:ext uri="{FF2B5EF4-FFF2-40B4-BE49-F238E27FC236}">
                <a16:creationId xmlns:a16="http://schemas.microsoft.com/office/drawing/2014/main" id="{F43589E6-FC61-0641-B76D-72E8B673D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507" y="1682750"/>
            <a:ext cx="6812023" cy="4683266"/>
          </a:xfrm>
          <a:prstGeom prst="rect">
            <a:avLst/>
          </a:prstGeom>
        </p:spPr>
      </p:pic>
    </p:spTree>
    <p:extLst>
      <p:ext uri="{BB962C8B-B14F-4D97-AF65-F5344CB8AC3E}">
        <p14:creationId xmlns:p14="http://schemas.microsoft.com/office/powerpoint/2010/main" val="55106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55181" y="2644170"/>
            <a:ext cx="6681637"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Step 1</a:t>
            </a:r>
          </a:p>
          <a:p>
            <a:pPr algn="ctr"/>
            <a:r>
              <a:rPr kumimoji="1" lang="en-US" altLang="zh-CN" sz="4800" dirty="0">
                <a:latin typeface="Avenir Medium" panose="02000503020000020003" pitchFamily="2" charset="0"/>
              </a:rPr>
              <a:t>Initialization &amp; Diagram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0BB53C2-D8C4-1042-B2DD-7F64BCE8CC96}"/>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3.3</a:t>
            </a:r>
            <a:r>
              <a:rPr kumimoji="1" lang="zh-CN" altLang="en-US" sz="3600" dirty="0">
                <a:latin typeface="Avenir Medium" panose="02000503020000020003" pitchFamily="2" charset="0"/>
              </a:rPr>
              <a:t> </a:t>
            </a:r>
            <a:r>
              <a:rPr lang="en-US" altLang="zh-CN" sz="3600" dirty="0">
                <a:latin typeface="Avenir Medium" panose="02000503020000020003" pitchFamily="2" charset="0"/>
              </a:rPr>
              <a:t>SUPERVISED LEARNING - REGRESSION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6408C9DF-AF90-E345-AEED-F2D14353E041}"/>
              </a:ext>
            </a:extLst>
          </p:cNvPr>
          <p:cNvSpPr txBox="1"/>
          <p:nvPr/>
        </p:nvSpPr>
        <p:spPr>
          <a:xfrm>
            <a:off x="673395" y="1533924"/>
            <a:ext cx="4260113" cy="2769989"/>
          </a:xfrm>
          <a:prstGeom prst="rect">
            <a:avLst/>
          </a:prstGeom>
          <a:noFill/>
        </p:spPr>
        <p:txBody>
          <a:bodyPr wrap="square" rtlCol="0">
            <a:spAutoFit/>
          </a:bodyPr>
          <a:lstStyle/>
          <a:p>
            <a:r>
              <a:rPr kumimoji="1" lang="en-US" altLang="zh-CN" sz="2800" dirty="0">
                <a:latin typeface="Avenir Medium" panose="02000503020000020003" pitchFamily="2" charset="0"/>
              </a:rPr>
              <a:t>Try Different Regression Algorithms</a:t>
            </a:r>
          </a:p>
          <a:p>
            <a:r>
              <a:rPr kumimoji="1" lang="en-US" altLang="zh-CN" sz="2800" dirty="0">
                <a:latin typeface="Avenir Medium" panose="02000503020000020003" pitchFamily="2" charset="0"/>
              </a:rPr>
              <a:t>-</a:t>
            </a:r>
          </a:p>
          <a:p>
            <a:r>
              <a:rPr kumimoji="1" lang="en" altLang="zh-CN" dirty="0">
                <a:latin typeface="Avenir Medium" panose="02000503020000020003" pitchFamily="2" charset="0"/>
              </a:rPr>
              <a:t>In order to get relatively good regression results, we tried three algorithms: </a:t>
            </a:r>
            <a:r>
              <a:rPr kumimoji="1" lang="en" altLang="zh-CN" dirty="0">
                <a:solidFill>
                  <a:srgbClr val="FF0000"/>
                </a:solidFill>
                <a:latin typeface="Avenir Medium" panose="02000503020000020003" pitchFamily="2" charset="0"/>
              </a:rPr>
              <a:t>linear regression</a:t>
            </a:r>
            <a:r>
              <a:rPr kumimoji="1" lang="en" altLang="zh-CN" dirty="0">
                <a:latin typeface="Avenir Medium" panose="02000503020000020003" pitchFamily="2" charset="0"/>
              </a:rPr>
              <a:t>, </a:t>
            </a:r>
            <a:r>
              <a:rPr kumimoji="1" lang="en" altLang="zh-CN" dirty="0">
                <a:solidFill>
                  <a:srgbClr val="FF0000"/>
                </a:solidFill>
                <a:latin typeface="Avenir Medium" panose="02000503020000020003" pitchFamily="2" charset="0"/>
              </a:rPr>
              <a:t>ridge regression </a:t>
            </a:r>
            <a:r>
              <a:rPr kumimoji="1" lang="en" altLang="zh-CN" dirty="0">
                <a:latin typeface="Avenir Medium" panose="02000503020000020003" pitchFamily="2" charset="0"/>
              </a:rPr>
              <a:t>and </a:t>
            </a:r>
            <a:r>
              <a:rPr kumimoji="1" lang="en" altLang="zh-CN" dirty="0">
                <a:solidFill>
                  <a:srgbClr val="FF0000"/>
                </a:solidFill>
                <a:latin typeface="Avenir Medium" panose="02000503020000020003" pitchFamily="2" charset="0"/>
              </a:rPr>
              <a:t>random forest algorithm</a:t>
            </a:r>
            <a:r>
              <a:rPr kumimoji="1" lang="en" altLang="zh-CN" dirty="0">
                <a:latin typeface="Avenir Medium" panose="02000503020000020003" pitchFamily="2" charset="0"/>
              </a:rPr>
              <a:t>. Their results are as follows:</a:t>
            </a:r>
          </a:p>
        </p:txBody>
      </p:sp>
      <p:pic>
        <p:nvPicPr>
          <p:cNvPr id="7" name="图片 6">
            <a:extLst>
              <a:ext uri="{FF2B5EF4-FFF2-40B4-BE49-F238E27FC236}">
                <a16:creationId xmlns:a16="http://schemas.microsoft.com/office/drawing/2014/main" id="{AB6AC8D0-74F9-9840-A343-3145D3D4F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3605" y="1742732"/>
            <a:ext cx="5715000" cy="2654300"/>
          </a:xfrm>
          <a:prstGeom prst="rect">
            <a:avLst/>
          </a:prstGeom>
        </p:spPr>
      </p:pic>
      <p:sp>
        <p:nvSpPr>
          <p:cNvPr id="8" name="文本框 7">
            <a:extLst>
              <a:ext uri="{FF2B5EF4-FFF2-40B4-BE49-F238E27FC236}">
                <a16:creationId xmlns:a16="http://schemas.microsoft.com/office/drawing/2014/main" id="{1EFEAB76-FA6B-3B45-90C7-E8D77E8E9535}"/>
              </a:ext>
            </a:extLst>
          </p:cNvPr>
          <p:cNvSpPr txBox="1"/>
          <p:nvPr/>
        </p:nvSpPr>
        <p:spPr>
          <a:xfrm>
            <a:off x="673395" y="4769252"/>
            <a:ext cx="9831572" cy="1477328"/>
          </a:xfrm>
          <a:prstGeom prst="rect">
            <a:avLst/>
          </a:prstGeom>
          <a:noFill/>
        </p:spPr>
        <p:txBody>
          <a:bodyPr wrap="square" rtlCol="0">
            <a:spAutoFit/>
          </a:bodyPr>
          <a:lstStyle/>
          <a:p>
            <a:r>
              <a:rPr kumimoji="1" lang="en" altLang="zh-CN" dirty="0">
                <a:latin typeface="Avenir Medium" panose="02000503020000020003" pitchFamily="2" charset="0"/>
              </a:rPr>
              <a:t>We can see that the random forest algorithm in the middle obtains the smallest RMSE deviation, while the results of linear regression and ridge regression are not much different, and the results from the random forest algorithm have large errors. Therefore, we decided to use the random forest algorithm for regression prediction in the project.</a:t>
            </a:r>
            <a:endParaRPr kumimoji="1" lang="en-US" altLang="zh-CN" dirty="0">
              <a:latin typeface="Avenir Medium" panose="02000503020000020003" pitchFamily="2" charset="0"/>
            </a:endParaRPr>
          </a:p>
          <a:p>
            <a:endParaRPr kumimoji="1" lang="zh-CN" altLang="en-US" dirty="0"/>
          </a:p>
        </p:txBody>
      </p:sp>
    </p:spTree>
    <p:extLst>
      <p:ext uri="{BB962C8B-B14F-4D97-AF65-F5344CB8AC3E}">
        <p14:creationId xmlns:p14="http://schemas.microsoft.com/office/powerpoint/2010/main" val="233631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C8FF8B4-8845-0D46-A1CA-1ACA58365EF1}"/>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3.3</a:t>
            </a:r>
            <a:r>
              <a:rPr kumimoji="1" lang="zh-CN" altLang="en-US" sz="3600" dirty="0">
                <a:latin typeface="Avenir Medium" panose="02000503020000020003" pitchFamily="2" charset="0"/>
              </a:rPr>
              <a:t> </a:t>
            </a:r>
            <a:r>
              <a:rPr lang="en-US" altLang="zh-CN" sz="3600" dirty="0">
                <a:latin typeface="Avenir Medium" panose="02000503020000020003" pitchFamily="2" charset="0"/>
              </a:rPr>
              <a:t>SUPERVISED LEARNING - REGRESSION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0D9250A0-8AD3-3F4D-AB3C-69F11F240460}"/>
              </a:ext>
            </a:extLst>
          </p:cNvPr>
          <p:cNvSpPr txBox="1"/>
          <p:nvPr/>
        </p:nvSpPr>
        <p:spPr>
          <a:xfrm>
            <a:off x="673395" y="1517443"/>
            <a:ext cx="4260113" cy="4555093"/>
          </a:xfrm>
          <a:prstGeom prst="rect">
            <a:avLst/>
          </a:prstGeom>
          <a:noFill/>
        </p:spPr>
        <p:txBody>
          <a:bodyPr wrap="square" rtlCol="0">
            <a:spAutoFit/>
          </a:bodyPr>
          <a:lstStyle/>
          <a:p>
            <a:r>
              <a:rPr kumimoji="1" lang="en-US" altLang="zh-CN" sz="2800" dirty="0">
                <a:latin typeface="Avenir Medium" panose="02000503020000020003" pitchFamily="2" charset="0"/>
              </a:rPr>
              <a:t>Deviation analysis</a:t>
            </a:r>
          </a:p>
          <a:p>
            <a:r>
              <a:rPr kumimoji="1" lang="en-US" altLang="zh-CN" sz="2800" dirty="0">
                <a:latin typeface="Avenir Medium" panose="02000503020000020003" pitchFamily="2" charset="0"/>
              </a:rPr>
              <a:t>-</a:t>
            </a:r>
            <a:endParaRPr kumimoji="1" lang="en" altLang="zh-CN" dirty="0">
              <a:latin typeface="Avenir Medium" panose="02000503020000020003" pitchFamily="2" charset="0"/>
            </a:endParaRPr>
          </a:p>
          <a:p>
            <a:r>
              <a:rPr kumimoji="1" lang="en" altLang="zh-CN" dirty="0">
                <a:solidFill>
                  <a:srgbClr val="FF0000"/>
                </a:solidFill>
                <a:latin typeface="Avenir Medium" panose="02000503020000020003" pitchFamily="2" charset="0"/>
              </a:rPr>
              <a:t>Lasso</a:t>
            </a:r>
            <a:r>
              <a:rPr kumimoji="1" lang="en" altLang="zh-CN" dirty="0">
                <a:latin typeface="Avenir Medium" panose="02000503020000020003" pitchFamily="2" charset="0"/>
              </a:rPr>
              <a:t> is a biased estimate of sparse data that minimizes the value of MSE under sparse data.</a:t>
            </a:r>
          </a:p>
          <a:p>
            <a:endParaRPr kumimoji="1" lang="en" altLang="zh-CN" dirty="0">
              <a:latin typeface="Avenir Medium" panose="02000503020000020003" pitchFamily="2" charset="0"/>
            </a:endParaRPr>
          </a:p>
          <a:p>
            <a:r>
              <a:rPr kumimoji="1" lang="en" altLang="zh-CN" dirty="0">
                <a:latin typeface="Avenir Medium" panose="02000503020000020003" pitchFamily="2" charset="0"/>
              </a:rPr>
              <a:t>Our data is almost concentrated near a straight line at a </a:t>
            </a:r>
            <a:r>
              <a:rPr kumimoji="1" lang="en" altLang="zh-CN" dirty="0">
                <a:solidFill>
                  <a:srgbClr val="FF0000"/>
                </a:solidFill>
                <a:latin typeface="Avenir Medium" panose="02000503020000020003" pitchFamily="2" charset="0"/>
              </a:rPr>
              <a:t>45-degree angle</a:t>
            </a:r>
            <a:r>
              <a:rPr kumimoji="1" lang="en" altLang="zh-CN" dirty="0">
                <a:latin typeface="Avenir Medium" panose="02000503020000020003" pitchFamily="2" charset="0"/>
              </a:rPr>
              <a:t>, but the predicted values are a little larger than the true value. As you can see from the figure, the Lasso algorithm is more suitable for our sparse, irrelevant data, but because it is a biased estimate, we can't use it in real prediction.</a:t>
            </a:r>
          </a:p>
        </p:txBody>
      </p:sp>
      <p:pic>
        <p:nvPicPr>
          <p:cNvPr id="7" name="图片 6">
            <a:extLst>
              <a:ext uri="{FF2B5EF4-FFF2-40B4-BE49-F238E27FC236}">
                <a16:creationId xmlns:a16="http://schemas.microsoft.com/office/drawing/2014/main" id="{F0832BBD-2B61-8745-AB27-EB329B7AD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508" y="1643867"/>
            <a:ext cx="7063628" cy="4856244"/>
          </a:xfrm>
          <a:prstGeom prst="rect">
            <a:avLst/>
          </a:prstGeom>
        </p:spPr>
      </p:pic>
    </p:spTree>
    <p:extLst>
      <p:ext uri="{BB962C8B-B14F-4D97-AF65-F5344CB8AC3E}">
        <p14:creationId xmlns:p14="http://schemas.microsoft.com/office/powerpoint/2010/main" val="323741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D382CCC-A978-064E-B7C9-A3DD683F0683}"/>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3.3</a:t>
            </a:r>
            <a:r>
              <a:rPr kumimoji="1" lang="zh-CN" altLang="en-US" sz="3600" dirty="0">
                <a:latin typeface="Avenir Medium" panose="02000503020000020003" pitchFamily="2" charset="0"/>
              </a:rPr>
              <a:t> </a:t>
            </a:r>
            <a:r>
              <a:rPr lang="en-US" altLang="zh-CN" sz="3600" dirty="0">
                <a:latin typeface="Avenir Medium" panose="02000503020000020003" pitchFamily="2" charset="0"/>
              </a:rPr>
              <a:t>SUPERVISED LEARNING - REGRESSION</a:t>
            </a:r>
            <a:endParaRPr kumimoji="1" lang="zh-CN" altLang="en-US" sz="3600" dirty="0">
              <a:latin typeface="Avenir Medium" panose="02000503020000020003" pitchFamily="2" charset="0"/>
            </a:endParaRPr>
          </a:p>
        </p:txBody>
      </p:sp>
      <p:sp>
        <p:nvSpPr>
          <p:cNvPr id="5" name="文本框 4">
            <a:extLst>
              <a:ext uri="{FF2B5EF4-FFF2-40B4-BE49-F238E27FC236}">
                <a16:creationId xmlns:a16="http://schemas.microsoft.com/office/drawing/2014/main" id="{3D6976A4-BB0C-2946-919B-09EA1AE61234}"/>
              </a:ext>
            </a:extLst>
          </p:cNvPr>
          <p:cNvSpPr txBox="1"/>
          <p:nvPr/>
        </p:nvSpPr>
        <p:spPr>
          <a:xfrm>
            <a:off x="673395" y="2395030"/>
            <a:ext cx="4260113" cy="2893100"/>
          </a:xfrm>
          <a:prstGeom prst="rect">
            <a:avLst/>
          </a:prstGeom>
          <a:noFill/>
        </p:spPr>
        <p:txBody>
          <a:bodyPr wrap="square" rtlCol="0">
            <a:spAutoFit/>
          </a:bodyPr>
          <a:lstStyle/>
          <a:p>
            <a:r>
              <a:rPr kumimoji="1" lang="en-US" altLang="zh-CN" sz="2800" dirty="0">
                <a:latin typeface="Avenir Medium" panose="02000503020000020003" pitchFamily="2" charset="0"/>
              </a:rPr>
              <a:t>Deviation analysis</a:t>
            </a:r>
          </a:p>
          <a:p>
            <a:r>
              <a:rPr kumimoji="1" lang="en-US" altLang="zh-CN" sz="2800" dirty="0">
                <a:latin typeface="Avenir Medium" panose="02000503020000020003" pitchFamily="2" charset="0"/>
              </a:rPr>
              <a:t>-</a:t>
            </a:r>
          </a:p>
          <a:p>
            <a:r>
              <a:rPr kumimoji="1" lang="en" altLang="zh-CN" dirty="0">
                <a:latin typeface="Avenir Medium" panose="02000503020000020003" pitchFamily="2" charset="0"/>
              </a:rPr>
              <a:t>Our training data is a blue point, and the test data is a green point. This figure shows the </a:t>
            </a:r>
            <a:r>
              <a:rPr kumimoji="1" lang="en" altLang="zh-CN" dirty="0">
                <a:solidFill>
                  <a:srgbClr val="FF0000"/>
                </a:solidFill>
                <a:latin typeface="Avenir Medium" panose="02000503020000020003" pitchFamily="2" charset="0"/>
              </a:rPr>
              <a:t>residuals</a:t>
            </a:r>
            <a:r>
              <a:rPr kumimoji="1" lang="en" altLang="zh-CN" dirty="0">
                <a:latin typeface="Avenir Medium" panose="02000503020000020003" pitchFamily="2" charset="0"/>
              </a:rPr>
              <a:t> between the test data and the training data. We see that the residuals of most of the test data are </a:t>
            </a:r>
            <a:r>
              <a:rPr kumimoji="1" lang="en" altLang="zh-CN" dirty="0">
                <a:solidFill>
                  <a:srgbClr val="FF0000"/>
                </a:solidFill>
                <a:latin typeface="Avenir Medium" panose="02000503020000020003" pitchFamily="2" charset="0"/>
              </a:rPr>
              <a:t>clustered around 0</a:t>
            </a:r>
            <a:r>
              <a:rPr kumimoji="1" lang="en" altLang="zh-CN" dirty="0">
                <a:latin typeface="Avenir Medium" panose="02000503020000020003" pitchFamily="2" charset="0"/>
              </a:rPr>
              <a:t>, indicating that our training model is more realistic.</a:t>
            </a:r>
          </a:p>
        </p:txBody>
      </p:sp>
      <p:pic>
        <p:nvPicPr>
          <p:cNvPr id="7" name="图片 6">
            <a:extLst>
              <a:ext uri="{FF2B5EF4-FFF2-40B4-BE49-F238E27FC236}">
                <a16:creationId xmlns:a16="http://schemas.microsoft.com/office/drawing/2014/main" id="{F7123CEC-D2D2-AC42-A761-1DEF466B6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508" y="1601337"/>
            <a:ext cx="6517072" cy="4480487"/>
          </a:xfrm>
          <a:prstGeom prst="rect">
            <a:avLst/>
          </a:prstGeom>
        </p:spPr>
      </p:pic>
    </p:spTree>
    <p:extLst>
      <p:ext uri="{BB962C8B-B14F-4D97-AF65-F5344CB8AC3E}">
        <p14:creationId xmlns:p14="http://schemas.microsoft.com/office/powerpoint/2010/main" val="2293913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0824" y="2644170"/>
            <a:ext cx="5650351" cy="1569660"/>
          </a:xfrm>
          <a:prstGeom prst="rect">
            <a:avLst/>
          </a:prstGeom>
          <a:noFill/>
        </p:spPr>
        <p:txBody>
          <a:bodyPr wrap="square" rtlCol="0">
            <a:spAutoFit/>
          </a:bodyPr>
          <a:lstStyle/>
          <a:p>
            <a:pPr algn="ctr"/>
            <a:r>
              <a:rPr kumimoji="1" lang="en-US" altLang="zh-CN" sz="4800" dirty="0">
                <a:latin typeface="Avenir Medium" panose="02000503020000020003" pitchFamily="2" charset="0"/>
              </a:rPr>
              <a:t>Step 4</a:t>
            </a:r>
          </a:p>
          <a:p>
            <a:pPr algn="ctr"/>
            <a:r>
              <a:rPr kumimoji="1" lang="en-US" altLang="zh-CN" sz="4800" dirty="0">
                <a:latin typeface="Avenir Medium" panose="02000503020000020003" pitchFamily="2" charset="0"/>
              </a:rPr>
              <a:t>Architecture &amp; Test</a:t>
            </a:r>
          </a:p>
        </p:txBody>
      </p:sp>
    </p:spTree>
    <p:extLst>
      <p:ext uri="{BB962C8B-B14F-4D97-AF65-F5344CB8AC3E}">
        <p14:creationId xmlns:p14="http://schemas.microsoft.com/office/powerpoint/2010/main" val="3920407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evopedia.org/images/article/51/9163.150952949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2145" y="1107757"/>
            <a:ext cx="6198235" cy="4642485"/>
          </a:xfrm>
          <a:prstGeom prst="rect">
            <a:avLst/>
          </a:prstGeom>
          <a:noFill/>
        </p:spPr>
      </p:pic>
      <p:sp>
        <p:nvSpPr>
          <p:cNvPr id="4" name="文本框 3"/>
          <p:cNvSpPr txBox="1"/>
          <p:nvPr/>
        </p:nvSpPr>
        <p:spPr>
          <a:xfrm>
            <a:off x="7310755" y="2090172"/>
            <a:ext cx="4149725" cy="2677656"/>
          </a:xfrm>
          <a:prstGeom prst="rect">
            <a:avLst/>
          </a:prstGeom>
          <a:noFill/>
        </p:spPr>
        <p:txBody>
          <a:bodyPr wrap="square" rtlCol="0">
            <a:spAutoFit/>
          </a:bodyPr>
          <a:lstStyle/>
          <a:p>
            <a:r>
              <a:rPr lang="en-US" altLang="zh-CN" sz="2000" dirty="0">
                <a:latin typeface="Chalkboard" panose="03050602040202020205" charset="0"/>
              </a:rPr>
              <a:t>   </a:t>
            </a:r>
            <a:r>
              <a:rPr lang="zh-CN" altLang="en-US" sz="2800" dirty="0">
                <a:latin typeface="Chalkboard" panose="03050602040202020205" charset="0"/>
              </a:rPr>
              <a:t>This is a project flow chart mentioned earlier, which briefly introduces the overall framework and front-end interaction.</a:t>
            </a:r>
          </a:p>
        </p:txBody>
      </p:sp>
    </p:spTree>
    <p:extLst>
      <p:ext uri="{BB962C8B-B14F-4D97-AF65-F5344CB8AC3E}">
        <p14:creationId xmlns:p14="http://schemas.microsoft.com/office/powerpoint/2010/main" val="2683416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1" descr="屏幕快照 2019-06-13 00.25.43"/>
          <p:cNvPicPr>
            <a:picLocks noChangeAspect="1"/>
          </p:cNvPicPr>
          <p:nvPr/>
        </p:nvPicPr>
        <p:blipFill>
          <a:blip r:embed="rId2"/>
          <a:stretch>
            <a:fillRect/>
          </a:stretch>
        </p:blipFill>
        <p:spPr>
          <a:xfrm>
            <a:off x="192405" y="128905"/>
            <a:ext cx="7614920" cy="5371465"/>
          </a:xfrm>
          <a:prstGeom prst="rect">
            <a:avLst/>
          </a:prstGeom>
        </p:spPr>
      </p:pic>
      <p:sp>
        <p:nvSpPr>
          <p:cNvPr id="3" name="文本框 2"/>
          <p:cNvSpPr txBox="1"/>
          <p:nvPr/>
        </p:nvSpPr>
        <p:spPr>
          <a:xfrm>
            <a:off x="7900670" y="363220"/>
            <a:ext cx="4086225" cy="6462395"/>
          </a:xfrm>
          <a:prstGeom prst="rect">
            <a:avLst/>
          </a:prstGeom>
          <a:noFill/>
        </p:spPr>
        <p:txBody>
          <a:bodyPr wrap="square" rtlCol="0">
            <a:spAutoFit/>
          </a:bodyPr>
          <a:lstStyle/>
          <a:p>
            <a:r>
              <a:rPr lang="en-US" altLang="zh-CN"/>
              <a:t>  </a:t>
            </a:r>
            <a:r>
              <a:rPr lang="zh-CN" altLang="en-US">
                <a:latin typeface="Chalkboard" panose="03050602040202020205" charset="0"/>
              </a:rPr>
              <a:t>The hierarchical architecture of our project is shown in the figure. The whole is divided into four layers: presentation, business, business and database.</a:t>
            </a:r>
          </a:p>
          <a:p>
            <a:r>
              <a:rPr lang="zh-CN" altLang="en-US">
                <a:latin typeface="Chalkboard" panose="03050602040202020205" charset="0"/>
              </a:rPr>
              <a:t>  When the user enters our website, they need to click the button to register and log in. The front end will pass the operation to the backend to activate the corresponding function and SQL statement to access the database for data storage and return the data to the front end for user interaction. </a:t>
            </a:r>
          </a:p>
          <a:p>
            <a:r>
              <a:rPr lang="zh-CN" altLang="en-US">
                <a:latin typeface="Chalkboard" panose="03050602040202020205" charset="0"/>
              </a:rPr>
              <a:t>  For the user to use the prediction function, after inputting the information, the information is transmitted to the corresponding algorithm to call the corresponding algorithm, and the calculated result feedback is displayed in the webpage information box. </a:t>
            </a:r>
          </a:p>
        </p:txBody>
      </p:sp>
      <p:sp>
        <p:nvSpPr>
          <p:cNvPr id="5" name="文本框 4"/>
          <p:cNvSpPr txBox="1"/>
          <p:nvPr/>
        </p:nvSpPr>
        <p:spPr>
          <a:xfrm>
            <a:off x="192405" y="5674360"/>
            <a:ext cx="7238365" cy="645160"/>
          </a:xfrm>
          <a:prstGeom prst="rect">
            <a:avLst/>
          </a:prstGeom>
          <a:noFill/>
        </p:spPr>
        <p:txBody>
          <a:bodyPr wrap="square" rtlCol="0">
            <a:spAutoFit/>
          </a:bodyPr>
          <a:lstStyle/>
          <a:p>
            <a:r>
              <a:rPr lang="en-US" altLang="zh-CN">
                <a:latin typeface="Chalkboard" panose="03050602040202020205" charset="0"/>
              </a:rPr>
              <a:t>    </a:t>
            </a:r>
            <a:r>
              <a:rPr lang="zh-CN" altLang="en-US">
                <a:latin typeface="Chalkboard" panose="03050602040202020205" charset="0"/>
              </a:rPr>
              <a:t>The process for selecting a TED video for the user according to preference is similar to the above two.</a:t>
            </a:r>
          </a:p>
        </p:txBody>
      </p:sp>
    </p:spTree>
    <p:extLst>
      <p:ext uri="{BB962C8B-B14F-4D97-AF65-F5344CB8AC3E}">
        <p14:creationId xmlns:p14="http://schemas.microsoft.com/office/powerpoint/2010/main" val="2932089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3" descr="1221"/>
          <p:cNvPicPr>
            <a:picLocks noChangeAspect="1"/>
          </p:cNvPicPr>
          <p:nvPr/>
        </p:nvPicPr>
        <p:blipFill>
          <a:blip r:embed="rId2"/>
          <a:stretch>
            <a:fillRect/>
          </a:stretch>
        </p:blipFill>
        <p:spPr>
          <a:xfrm>
            <a:off x="1277620" y="33655"/>
            <a:ext cx="10270490" cy="6790690"/>
          </a:xfrm>
          <a:prstGeom prst="rect">
            <a:avLst/>
          </a:prstGeom>
        </p:spPr>
      </p:pic>
      <p:sp>
        <p:nvSpPr>
          <p:cNvPr id="3" name="文本框 2"/>
          <p:cNvSpPr txBox="1"/>
          <p:nvPr/>
        </p:nvSpPr>
        <p:spPr>
          <a:xfrm>
            <a:off x="551815" y="5003800"/>
            <a:ext cx="4181475" cy="521970"/>
          </a:xfrm>
          <a:prstGeom prst="rect">
            <a:avLst/>
          </a:prstGeom>
          <a:noFill/>
        </p:spPr>
        <p:txBody>
          <a:bodyPr wrap="square" rtlCol="0">
            <a:spAutoFit/>
          </a:bodyPr>
          <a:lstStyle/>
          <a:p>
            <a:r>
              <a:rPr lang="en-US" altLang="zh-CN" sz="2800">
                <a:latin typeface="Chalkboard" panose="03050602040202020205" charset="0"/>
                <a:ea typeface="Arial Unicode MS" panose="020B0604020202020204" charset="-122"/>
              </a:rPr>
              <a:t>The figure of test flow</a:t>
            </a:r>
          </a:p>
        </p:txBody>
      </p:sp>
    </p:spTree>
    <p:extLst>
      <p:ext uri="{BB962C8B-B14F-4D97-AF65-F5344CB8AC3E}">
        <p14:creationId xmlns:p14="http://schemas.microsoft.com/office/powerpoint/2010/main" val="139313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4" descr="屏幕快照 2019-06-13 01.10.19"/>
          <p:cNvPicPr>
            <a:picLocks noChangeAspect="1"/>
          </p:cNvPicPr>
          <p:nvPr/>
        </p:nvPicPr>
        <p:blipFill>
          <a:blip r:embed="rId2"/>
          <a:stretch>
            <a:fillRect/>
          </a:stretch>
        </p:blipFill>
        <p:spPr>
          <a:xfrm>
            <a:off x="1274128" y="640080"/>
            <a:ext cx="5272405" cy="3296920"/>
          </a:xfrm>
          <a:prstGeom prst="rect">
            <a:avLst/>
          </a:prstGeom>
        </p:spPr>
      </p:pic>
      <p:pic>
        <p:nvPicPr>
          <p:cNvPr id="56" name="图片 56" descr="屏幕快照 2019-06-13 01.10.36"/>
          <p:cNvPicPr>
            <a:picLocks noChangeAspect="1"/>
          </p:cNvPicPr>
          <p:nvPr/>
        </p:nvPicPr>
        <p:blipFill>
          <a:blip r:embed="rId3"/>
          <a:stretch>
            <a:fillRect/>
          </a:stretch>
        </p:blipFill>
        <p:spPr>
          <a:xfrm>
            <a:off x="1510665" y="4561840"/>
            <a:ext cx="4799330" cy="1414145"/>
          </a:xfrm>
          <a:prstGeom prst="rect">
            <a:avLst/>
          </a:prstGeom>
        </p:spPr>
      </p:pic>
      <p:sp>
        <p:nvSpPr>
          <p:cNvPr id="2" name="文本框 1"/>
          <p:cNvSpPr txBox="1"/>
          <p:nvPr/>
        </p:nvSpPr>
        <p:spPr>
          <a:xfrm>
            <a:off x="7324725" y="1536174"/>
            <a:ext cx="4070985" cy="3785652"/>
          </a:xfrm>
          <a:prstGeom prst="rect">
            <a:avLst/>
          </a:prstGeom>
          <a:noFill/>
        </p:spPr>
        <p:txBody>
          <a:bodyPr wrap="square" rtlCol="0">
            <a:spAutoFit/>
          </a:bodyPr>
          <a:lstStyle/>
          <a:p>
            <a:r>
              <a:rPr lang="en-US" altLang="zh-CN" sz="2000" dirty="0">
                <a:latin typeface="Chalkboard" panose="03050602040202020205" charset="0"/>
              </a:rPr>
              <a:t>    </a:t>
            </a:r>
            <a:r>
              <a:rPr lang="zh-CN" altLang="en-US" sz="2400" dirty="0">
                <a:latin typeface="Chalkboard" panose="03050602040202020205" charset="0"/>
              </a:rPr>
              <a:t>After we have registered the account, enter the account password and display the text in the upper right corner of the web and you can access the personal homepage to prove that the registration and log in function is normal.</a:t>
            </a:r>
          </a:p>
        </p:txBody>
      </p:sp>
    </p:spTree>
    <p:extLst>
      <p:ext uri="{BB962C8B-B14F-4D97-AF65-F5344CB8AC3E}">
        <p14:creationId xmlns:p14="http://schemas.microsoft.com/office/powerpoint/2010/main" val="1892892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7" descr="屏幕快照 2019-06-13 01.12.38"/>
          <p:cNvPicPr>
            <a:picLocks noChangeAspect="1"/>
          </p:cNvPicPr>
          <p:nvPr/>
        </p:nvPicPr>
        <p:blipFill>
          <a:blip r:embed="rId2"/>
          <a:stretch>
            <a:fillRect/>
          </a:stretch>
        </p:blipFill>
        <p:spPr>
          <a:xfrm>
            <a:off x="2216150" y="250825"/>
            <a:ext cx="7747000" cy="1988820"/>
          </a:xfrm>
          <a:prstGeom prst="rect">
            <a:avLst/>
          </a:prstGeom>
        </p:spPr>
      </p:pic>
      <p:pic>
        <p:nvPicPr>
          <p:cNvPr id="58" name="图片 58" descr="屏幕快照 2019-06-13 01.12.46"/>
          <p:cNvPicPr>
            <a:picLocks noChangeAspect="1"/>
          </p:cNvPicPr>
          <p:nvPr/>
        </p:nvPicPr>
        <p:blipFill>
          <a:blip r:embed="rId3"/>
          <a:stretch>
            <a:fillRect/>
          </a:stretch>
        </p:blipFill>
        <p:spPr>
          <a:xfrm>
            <a:off x="2222500" y="4761865"/>
            <a:ext cx="7747000" cy="1623695"/>
          </a:xfrm>
          <a:prstGeom prst="rect">
            <a:avLst/>
          </a:prstGeom>
        </p:spPr>
      </p:pic>
      <p:sp>
        <p:nvSpPr>
          <p:cNvPr id="2" name="文本框 1"/>
          <p:cNvSpPr txBox="1"/>
          <p:nvPr/>
        </p:nvSpPr>
        <p:spPr>
          <a:xfrm>
            <a:off x="1036955" y="2644775"/>
            <a:ext cx="10104755" cy="1568450"/>
          </a:xfrm>
          <a:prstGeom prst="rect">
            <a:avLst/>
          </a:prstGeom>
          <a:noFill/>
        </p:spPr>
        <p:txBody>
          <a:bodyPr wrap="square" rtlCol="0">
            <a:spAutoFit/>
          </a:bodyPr>
          <a:lstStyle/>
          <a:p>
            <a:r>
              <a:rPr lang="en-US" altLang="zh-CN" dirty="0"/>
              <a:t> </a:t>
            </a:r>
            <a:r>
              <a:rPr lang="en-US" altLang="zh-CN" sz="2400" dirty="0">
                <a:latin typeface="Chalkboard" panose="03050602040202020205" charset="0"/>
              </a:rPr>
              <a:t> </a:t>
            </a:r>
            <a:r>
              <a:rPr lang="zh-CN" altLang="en-US" sz="2400" dirty="0">
                <a:latin typeface="Chalkboard" panose="03050602040202020205" charset="0"/>
              </a:rPr>
              <a:t>When the user clicks the like button, the video can be replaced normally, and the profile of the user who likes the TED video is displayed on the personal homepage, which proves that the recommendation system is normal.</a:t>
            </a:r>
          </a:p>
        </p:txBody>
      </p:sp>
    </p:spTree>
    <p:extLst>
      <p:ext uri="{BB962C8B-B14F-4D97-AF65-F5344CB8AC3E}">
        <p14:creationId xmlns:p14="http://schemas.microsoft.com/office/powerpoint/2010/main" val="2758954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9" descr="屏幕快照 2019-06-13 01.15.39"/>
          <p:cNvPicPr>
            <a:picLocks noChangeAspect="1"/>
          </p:cNvPicPr>
          <p:nvPr/>
        </p:nvPicPr>
        <p:blipFill>
          <a:blip r:embed="rId2"/>
          <a:stretch>
            <a:fillRect/>
          </a:stretch>
        </p:blipFill>
        <p:spPr>
          <a:xfrm>
            <a:off x="1118870" y="184785"/>
            <a:ext cx="9954895" cy="4958715"/>
          </a:xfrm>
          <a:prstGeom prst="rect">
            <a:avLst/>
          </a:prstGeom>
        </p:spPr>
      </p:pic>
      <p:sp>
        <p:nvSpPr>
          <p:cNvPr id="4" name="文本框 3"/>
          <p:cNvSpPr txBox="1"/>
          <p:nvPr/>
        </p:nvSpPr>
        <p:spPr>
          <a:xfrm>
            <a:off x="504190" y="5352415"/>
            <a:ext cx="11292840" cy="1014730"/>
          </a:xfrm>
          <a:prstGeom prst="rect">
            <a:avLst/>
          </a:prstGeom>
          <a:noFill/>
        </p:spPr>
        <p:txBody>
          <a:bodyPr wrap="square" rtlCol="0">
            <a:spAutoFit/>
          </a:bodyPr>
          <a:lstStyle/>
          <a:p>
            <a:r>
              <a:rPr lang="en-US" altLang="zh-CN"/>
              <a:t>  </a:t>
            </a:r>
            <a:r>
              <a:rPr lang="zh-CN" altLang="en-US" sz="2000">
                <a:latin typeface="Chalkboard" panose="03050602040202020205" charset="0"/>
              </a:rPr>
              <a:t>When the user tries to predict the function, enter different data and click the submit button, the website can display the corresponding different data, </a:t>
            </a:r>
            <a:r>
              <a:rPr lang="en-US" altLang="zh-CN" sz="2000">
                <a:latin typeface="Chalkboard" panose="03050602040202020205" charset="0"/>
              </a:rPr>
              <a:t>a</a:t>
            </a:r>
            <a:r>
              <a:rPr lang="zh-CN" altLang="en-US" sz="2000">
                <a:latin typeface="Chalkboard" panose="03050602040202020205" charset="0"/>
              </a:rPr>
              <a:t>nd the results of these data are consistent with the predicted data graph.</a:t>
            </a:r>
          </a:p>
        </p:txBody>
      </p:sp>
    </p:spTree>
    <p:extLst>
      <p:ext uri="{BB962C8B-B14F-4D97-AF65-F5344CB8AC3E}">
        <p14:creationId xmlns:p14="http://schemas.microsoft.com/office/powerpoint/2010/main" val="358089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Initialization</a:t>
            </a:r>
            <a:endParaRPr kumimoji="1" lang="zh-CN" altLang="en-US" sz="4800" dirty="0">
              <a:latin typeface="Avenir Medium" panose="02000503020000020003" pitchFamily="2" charset="0"/>
            </a:endParaRPr>
          </a:p>
        </p:txBody>
      </p:sp>
      <p:sp>
        <p:nvSpPr>
          <p:cNvPr id="3" name="内容占位符 2"/>
          <p:cNvSpPr>
            <a:spLocks noGrp="1"/>
          </p:cNvSpPr>
          <p:nvPr>
            <p:ph idx="1"/>
          </p:nvPr>
        </p:nvSpPr>
        <p:spPr>
          <a:xfrm>
            <a:off x="5147468" y="1416999"/>
            <a:ext cx="6206332" cy="4990816"/>
          </a:xfrm>
        </p:spPr>
        <p:txBody>
          <a:bodyPr>
            <a:normAutofit fontScale="92500"/>
          </a:bodyPr>
          <a:lstStyle/>
          <a:p>
            <a:r>
              <a:rPr lang="en-US" altLang="zh-CN" dirty="0">
                <a:latin typeface="Avenir Medium" panose="02000503020000020003" pitchFamily="2" charset="0"/>
                <a:ea typeface="Roboto" panose="02000000000000000000" pitchFamily="2" charset="0"/>
              </a:rPr>
              <a:t>We have chosen a dataset containing information about </a:t>
            </a:r>
            <a:r>
              <a:rPr lang="en-US" altLang="zh-CN" dirty="0">
                <a:solidFill>
                  <a:srgbClr val="FF0000"/>
                </a:solidFill>
                <a:latin typeface="Avenir Medium" panose="02000503020000020003" pitchFamily="2" charset="0"/>
                <a:ea typeface="Roboto" panose="02000000000000000000" pitchFamily="2" charset="0"/>
              </a:rPr>
              <a:t>all audio-video recordings of TED Talks </a:t>
            </a:r>
            <a:r>
              <a:rPr lang="en-US" altLang="zh-CN" dirty="0">
                <a:latin typeface="Avenir Medium" panose="02000503020000020003" pitchFamily="2" charset="0"/>
                <a:ea typeface="Roboto" panose="02000000000000000000" pitchFamily="2" charset="0"/>
              </a:rPr>
              <a:t>uploaded to the oﬃcial TED.com website until September 21st, 2017. </a:t>
            </a:r>
          </a:p>
          <a:p>
            <a:r>
              <a:rPr lang="en-US" altLang="zh-CN" dirty="0">
                <a:latin typeface="Avenir Medium" panose="02000503020000020003" pitchFamily="2" charset="0"/>
                <a:ea typeface="Roboto" panose="02000000000000000000" pitchFamily="2" charset="0"/>
              </a:rPr>
              <a:t>We want to use this dataset to start </a:t>
            </a:r>
            <a:r>
              <a:rPr lang="en-US" altLang="zh-CN" dirty="0">
                <a:solidFill>
                  <a:srgbClr val="FF0000"/>
                </a:solidFill>
                <a:latin typeface="Avenir Medium" panose="02000503020000020003" pitchFamily="2" charset="0"/>
                <a:ea typeface="Roboto" panose="02000000000000000000" pitchFamily="2" charset="0"/>
              </a:rPr>
              <a:t>a project of data mining</a:t>
            </a:r>
            <a:r>
              <a:rPr lang="en-US" altLang="zh-CN" dirty="0">
                <a:latin typeface="Avenir Medium" panose="02000503020000020003" pitchFamily="2" charset="0"/>
                <a:ea typeface="Roboto" panose="02000000000000000000" pitchFamily="2" charset="0"/>
              </a:rPr>
              <a:t>, ﬁnding the relationship of views, number of comments, main topics, languages and areas. In addition, we </a:t>
            </a:r>
            <a:r>
              <a:rPr lang="en-US" altLang="zh-CN" dirty="0">
                <a:solidFill>
                  <a:srgbClr val="FF0000"/>
                </a:solidFill>
                <a:latin typeface="Avenir Medium" panose="02000503020000020003" pitchFamily="2" charset="0"/>
                <a:ea typeface="Roboto" panose="02000000000000000000" pitchFamily="2" charset="0"/>
              </a:rPr>
              <a:t>may ﬁnd a popular topics trend </a:t>
            </a:r>
            <a:r>
              <a:rPr lang="en-US" altLang="zh-CN" dirty="0">
                <a:latin typeface="Avenir Medium" panose="02000503020000020003" pitchFamily="2" charset="0"/>
                <a:ea typeface="Roboto" panose="02000000000000000000" pitchFamily="2" charset="0"/>
              </a:rPr>
              <a:t>from last ten years and predict what will be discussed at next ﬁve years.</a:t>
            </a:r>
          </a:p>
        </p:txBody>
      </p:sp>
      <p:pic>
        <p:nvPicPr>
          <p:cNvPr id="6" name="图片 5">
            <a:extLst>
              <a:ext uri="{FF2B5EF4-FFF2-40B4-BE49-F238E27FC236}">
                <a16:creationId xmlns:a16="http://schemas.microsoft.com/office/drawing/2014/main" id="{E60F94C8-2F4D-4134-AF07-09D46AE7FB2A}"/>
              </a:ext>
            </a:extLst>
          </p:cNvPr>
          <p:cNvPicPr>
            <a:picLocks noChangeAspect="1"/>
          </p:cNvPicPr>
          <p:nvPr/>
        </p:nvPicPr>
        <p:blipFill>
          <a:blip r:embed="rId2"/>
          <a:stretch>
            <a:fillRect/>
          </a:stretch>
        </p:blipFill>
        <p:spPr>
          <a:xfrm>
            <a:off x="1279759" y="2923381"/>
            <a:ext cx="3175000" cy="1168400"/>
          </a:xfrm>
          <a:prstGeom prst="rect">
            <a:avLst/>
          </a:prstGeom>
        </p:spPr>
      </p:pic>
    </p:spTree>
    <p:extLst>
      <p:ext uri="{BB962C8B-B14F-4D97-AF65-F5344CB8AC3E}">
        <p14:creationId xmlns:p14="http://schemas.microsoft.com/office/powerpoint/2010/main" val="2934645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60" descr="屏幕快照 2019-06-13 01.18.15"/>
          <p:cNvPicPr>
            <a:picLocks noChangeAspect="1"/>
          </p:cNvPicPr>
          <p:nvPr/>
        </p:nvPicPr>
        <p:blipFill>
          <a:blip r:embed="rId2"/>
          <a:stretch>
            <a:fillRect/>
          </a:stretch>
        </p:blipFill>
        <p:spPr>
          <a:xfrm>
            <a:off x="233680" y="692785"/>
            <a:ext cx="8358505" cy="5471795"/>
          </a:xfrm>
          <a:prstGeom prst="rect">
            <a:avLst/>
          </a:prstGeom>
        </p:spPr>
      </p:pic>
      <p:sp>
        <p:nvSpPr>
          <p:cNvPr id="3" name="文本框 2"/>
          <p:cNvSpPr txBox="1"/>
          <p:nvPr/>
        </p:nvSpPr>
        <p:spPr>
          <a:xfrm>
            <a:off x="8835390" y="1997710"/>
            <a:ext cx="3167380" cy="2861310"/>
          </a:xfrm>
          <a:prstGeom prst="rect">
            <a:avLst/>
          </a:prstGeom>
          <a:noFill/>
        </p:spPr>
        <p:txBody>
          <a:bodyPr wrap="square" rtlCol="0">
            <a:spAutoFit/>
          </a:bodyPr>
          <a:lstStyle/>
          <a:p>
            <a:r>
              <a:rPr lang="en-US" altLang="zh-CN"/>
              <a:t>   </a:t>
            </a:r>
            <a:r>
              <a:rPr lang="zh-CN" altLang="en-US" sz="2000">
                <a:latin typeface="Chalkboard" panose="03050602040202020205" charset="0"/>
              </a:rPr>
              <a:t>This feature is normal when the user can get a dynamic Google map and can enter a message to our team and the prompt is sent successfully.</a:t>
            </a:r>
          </a:p>
          <a:p>
            <a:r>
              <a:rPr lang="zh-CN" altLang="en-US" sz="2000">
                <a:latin typeface="Chalkboard" panose="03050602040202020205" charset="0"/>
              </a:rPr>
              <a:t>If all the functions are working properly, the test is successful.</a:t>
            </a:r>
          </a:p>
        </p:txBody>
      </p:sp>
    </p:spTree>
    <p:extLst>
      <p:ext uri="{BB962C8B-B14F-4D97-AF65-F5344CB8AC3E}">
        <p14:creationId xmlns:p14="http://schemas.microsoft.com/office/powerpoint/2010/main" val="41815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F11E1E-0BEC-6A49-8C19-1F7A7BEE8F63}"/>
              </a:ext>
            </a:extLst>
          </p:cNvPr>
          <p:cNvSpPr txBox="1"/>
          <p:nvPr/>
        </p:nvSpPr>
        <p:spPr>
          <a:xfrm>
            <a:off x="3270824" y="2644170"/>
            <a:ext cx="5650351" cy="1569660"/>
          </a:xfrm>
          <a:prstGeom prst="rect">
            <a:avLst/>
          </a:prstGeom>
          <a:noFill/>
        </p:spPr>
        <p:txBody>
          <a:bodyPr wrap="square" rtlCol="0">
            <a:spAutoFit/>
          </a:bodyPr>
          <a:lstStyle/>
          <a:p>
            <a:pPr algn="ctr"/>
            <a:r>
              <a:rPr kumimoji="1" lang="en-US" altLang="zh-CN" sz="4800" dirty="0">
                <a:latin typeface="Avenir Medium" panose="02000503020000020003" pitchFamily="2" charset="0"/>
              </a:rPr>
              <a:t>5</a:t>
            </a:r>
          </a:p>
          <a:p>
            <a:pPr algn="ctr"/>
            <a:r>
              <a:rPr kumimoji="1" lang="en-US" altLang="zh-CN" sz="4800" dirty="0">
                <a:latin typeface="Avenir Medium" panose="02000503020000020003" pitchFamily="2" charset="0"/>
              </a:rPr>
              <a:t>Conclusion</a:t>
            </a:r>
          </a:p>
        </p:txBody>
      </p:sp>
    </p:spTree>
    <p:extLst>
      <p:ext uri="{BB962C8B-B14F-4D97-AF65-F5344CB8AC3E}">
        <p14:creationId xmlns:p14="http://schemas.microsoft.com/office/powerpoint/2010/main" val="893281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ED851C7-6EB2-7047-93C4-560279A2BA2A}"/>
              </a:ext>
            </a:extLst>
          </p:cNvPr>
          <p:cNvSpPr>
            <a:spLocks noGrp="1"/>
          </p:cNvSpPr>
          <p:nvPr>
            <p:ph type="title"/>
          </p:nvPr>
        </p:nvSpPr>
        <p:spPr>
          <a:xfrm>
            <a:off x="673395" y="255217"/>
            <a:ext cx="11240386" cy="1580633"/>
          </a:xfrm>
        </p:spPr>
        <p:txBody>
          <a:bodyPr>
            <a:normAutofit/>
          </a:bodyPr>
          <a:lstStyle/>
          <a:p>
            <a:r>
              <a:rPr kumimoji="1" lang="en-US" altLang="zh-CN" sz="3600" dirty="0">
                <a:latin typeface="Avenir Medium" panose="02000503020000020003" pitchFamily="2" charset="0"/>
              </a:rPr>
              <a:t>5</a:t>
            </a:r>
            <a:r>
              <a:rPr kumimoji="1" lang="zh-CN" altLang="en-US" sz="3600" dirty="0">
                <a:latin typeface="Avenir Medium" panose="02000503020000020003" pitchFamily="2" charset="0"/>
              </a:rPr>
              <a:t> </a:t>
            </a:r>
            <a:r>
              <a:rPr lang="en-US" altLang="zh-CN" sz="3600" dirty="0">
                <a:latin typeface="Avenir Medium" panose="02000503020000020003" pitchFamily="2" charset="0"/>
              </a:rPr>
              <a:t>Conclusion</a:t>
            </a:r>
            <a:endParaRPr kumimoji="1" lang="zh-CN" altLang="en-US" sz="3600" dirty="0">
              <a:latin typeface="Avenir Medium" panose="02000503020000020003" pitchFamily="2" charset="0"/>
            </a:endParaRPr>
          </a:p>
        </p:txBody>
      </p:sp>
      <p:sp>
        <p:nvSpPr>
          <p:cNvPr id="2" name="文本框 1">
            <a:extLst>
              <a:ext uri="{FF2B5EF4-FFF2-40B4-BE49-F238E27FC236}">
                <a16:creationId xmlns:a16="http://schemas.microsoft.com/office/drawing/2014/main" id="{52FF791F-63D0-5F42-BCF9-BFD8E8514D73}"/>
              </a:ext>
            </a:extLst>
          </p:cNvPr>
          <p:cNvSpPr txBox="1"/>
          <p:nvPr/>
        </p:nvSpPr>
        <p:spPr>
          <a:xfrm>
            <a:off x="1191341" y="2253995"/>
            <a:ext cx="3901649" cy="3077766"/>
          </a:xfrm>
          <a:prstGeom prst="rect">
            <a:avLst/>
          </a:prstGeom>
          <a:noFill/>
        </p:spPr>
        <p:txBody>
          <a:bodyPr wrap="square" rtlCol="0">
            <a:spAutoFit/>
          </a:bodyPr>
          <a:lstStyle/>
          <a:p>
            <a:pPr algn="ctr"/>
            <a:r>
              <a:rPr kumimoji="1" lang="en-US" altLang="zh-CN" sz="2800" dirty="0">
                <a:latin typeface="Avenir Medium" panose="02000503020000020003" pitchFamily="2" charset="0"/>
              </a:rPr>
              <a:t>What</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We</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Have</a:t>
            </a:r>
            <a:r>
              <a:rPr kumimoji="1" lang="zh-CN" altLang="en-US" sz="2800" dirty="0">
                <a:latin typeface="Avenir Medium" panose="02000503020000020003" pitchFamily="2" charset="0"/>
              </a:rPr>
              <a:t> </a:t>
            </a:r>
            <a:r>
              <a:rPr kumimoji="1" lang="en-US" altLang="zh-CN" sz="2800" dirty="0">
                <a:latin typeface="Avenir Medium" panose="02000503020000020003" pitchFamily="2" charset="0"/>
              </a:rPr>
              <a:t>Done</a:t>
            </a:r>
          </a:p>
          <a:p>
            <a:endParaRPr kumimoji="1" lang="en-US" altLang="zh-CN" sz="2800" dirty="0">
              <a:latin typeface="Avenir Medium" panose="02000503020000020003" pitchFamily="2" charset="0"/>
            </a:endParaRPr>
          </a:p>
          <a:p>
            <a:pPr marL="342900" indent="-342900">
              <a:buFont typeface="+mj-lt"/>
              <a:buAutoNum type="arabicPeriod"/>
            </a:pPr>
            <a:r>
              <a:rPr kumimoji="1" lang="en-US" altLang="zh-CN" sz="2000" dirty="0">
                <a:latin typeface="Avenir Medium" panose="02000503020000020003" pitchFamily="2" charset="0"/>
              </a:rPr>
              <a:t>Three</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kinds</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of</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ways</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of</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ML.</a:t>
            </a:r>
          </a:p>
          <a:p>
            <a:pPr marL="342900" indent="-342900">
              <a:buFont typeface="+mj-lt"/>
              <a:buAutoNum type="arabicPeriod"/>
            </a:pPr>
            <a:r>
              <a:rPr kumimoji="1" lang="en" altLang="zh-CN" sz="2000" dirty="0">
                <a:latin typeface="Avenir Medium" panose="02000503020000020003" pitchFamily="2" charset="0"/>
              </a:rPr>
              <a:t>A webpage that can complete recommendations and predictions</a:t>
            </a:r>
            <a:r>
              <a:rPr kumimoji="1" lang="en-US" altLang="zh-CN" sz="2000" dirty="0">
                <a:latin typeface="Avenir Medium" panose="02000503020000020003" pitchFamily="2" charset="0"/>
              </a:rPr>
              <a:t>.</a:t>
            </a:r>
          </a:p>
          <a:p>
            <a:pPr marL="342900" indent="-342900">
              <a:buFont typeface="+mj-lt"/>
              <a:buAutoNum type="arabicPeriod"/>
            </a:pPr>
            <a:r>
              <a:rPr kumimoji="1" lang="en-US" altLang="zh-CN" sz="2000" dirty="0">
                <a:latin typeface="Avenir Medium" panose="02000503020000020003" pitchFamily="2" charset="0"/>
              </a:rPr>
              <a:t>Documents</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to</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explain</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our</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application.</a:t>
            </a:r>
          </a:p>
          <a:p>
            <a:endParaRPr kumimoji="1" lang="zh-CN" altLang="en-US" dirty="0"/>
          </a:p>
        </p:txBody>
      </p:sp>
      <p:cxnSp>
        <p:nvCxnSpPr>
          <p:cNvPr id="5" name="直线连接符 4">
            <a:extLst>
              <a:ext uri="{FF2B5EF4-FFF2-40B4-BE49-F238E27FC236}">
                <a16:creationId xmlns:a16="http://schemas.microsoft.com/office/drawing/2014/main" id="{1FDF7133-D481-7946-9A30-BD437793CA4D}"/>
              </a:ext>
            </a:extLst>
          </p:cNvPr>
          <p:cNvCxnSpPr/>
          <p:nvPr/>
        </p:nvCxnSpPr>
        <p:spPr>
          <a:xfrm>
            <a:off x="6096000" y="1842900"/>
            <a:ext cx="0" cy="4316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C1B1817-C985-0C4F-8733-22F1A26EEC01}"/>
              </a:ext>
            </a:extLst>
          </p:cNvPr>
          <p:cNvSpPr txBox="1"/>
          <p:nvPr/>
        </p:nvSpPr>
        <p:spPr>
          <a:xfrm>
            <a:off x="7099011" y="2253995"/>
            <a:ext cx="4171498" cy="2492990"/>
          </a:xfrm>
          <a:prstGeom prst="rect">
            <a:avLst/>
          </a:prstGeom>
          <a:noFill/>
        </p:spPr>
        <p:txBody>
          <a:bodyPr wrap="square" rtlCol="0">
            <a:spAutoFit/>
          </a:bodyPr>
          <a:lstStyle/>
          <a:p>
            <a:pPr algn="ctr"/>
            <a:r>
              <a:rPr kumimoji="1" lang="en-US" altLang="zh-CN" sz="2800" dirty="0">
                <a:latin typeface="Avenir Medium" panose="02000503020000020003" pitchFamily="2" charset="0"/>
              </a:rPr>
              <a:t>To Be Improved</a:t>
            </a:r>
          </a:p>
          <a:p>
            <a:pPr algn="ctr"/>
            <a:endParaRPr kumimoji="1" lang="en-US" altLang="zh-CN" sz="2800" dirty="0">
              <a:latin typeface="Avenir Medium" panose="02000503020000020003" pitchFamily="2" charset="0"/>
            </a:endParaRPr>
          </a:p>
          <a:p>
            <a:r>
              <a:rPr kumimoji="1" lang="en-US" altLang="zh-CN" sz="2000" dirty="0">
                <a:latin typeface="Avenir Medium" panose="02000503020000020003" pitchFamily="2" charset="0"/>
              </a:rPr>
              <a:t>1.</a:t>
            </a:r>
            <a:r>
              <a:rPr kumimoji="1" lang="zh-CN" altLang="en-US" sz="2000" dirty="0">
                <a:latin typeface="Avenir Medium" panose="02000503020000020003" pitchFamily="2" charset="0"/>
              </a:rPr>
              <a:t> </a:t>
            </a:r>
            <a:r>
              <a:rPr kumimoji="1" lang="en-US" altLang="zh-CN" sz="2000" dirty="0">
                <a:latin typeface="Avenir Medium" panose="02000503020000020003" pitchFamily="2" charset="0"/>
              </a:rPr>
              <a:t>More complete data processing.</a:t>
            </a:r>
          </a:p>
          <a:p>
            <a:r>
              <a:rPr kumimoji="1" lang="en-US" altLang="zh-CN" sz="2000" dirty="0">
                <a:latin typeface="Avenir Medium" panose="02000503020000020003" pitchFamily="2" charset="0"/>
              </a:rPr>
              <a:t>2.</a:t>
            </a:r>
            <a:r>
              <a:rPr kumimoji="1" lang="zh-CN" altLang="en-US" sz="2000" dirty="0">
                <a:latin typeface="Avenir Medium" panose="02000503020000020003" pitchFamily="2" charset="0"/>
              </a:rPr>
              <a:t> </a:t>
            </a:r>
            <a:r>
              <a:rPr kumimoji="1" lang="en" altLang="zh-CN" sz="2000" dirty="0">
                <a:latin typeface="Avenir Medium" panose="02000503020000020003" pitchFamily="2" charset="0"/>
              </a:rPr>
              <a:t>More efficient machine learning algorithm</a:t>
            </a:r>
            <a:r>
              <a:rPr kumimoji="1" lang="en-US" altLang="zh-CN" sz="2000" dirty="0">
                <a:latin typeface="Avenir Medium" panose="02000503020000020003" pitchFamily="2" charset="0"/>
              </a:rPr>
              <a:t>.</a:t>
            </a:r>
          </a:p>
          <a:p>
            <a:r>
              <a:rPr kumimoji="1" lang="en-US" altLang="zh-CN" sz="2000" dirty="0">
                <a:latin typeface="Avenir Medium" panose="02000503020000020003" pitchFamily="2" charset="0"/>
              </a:rPr>
              <a:t>3.</a:t>
            </a:r>
            <a:r>
              <a:rPr kumimoji="1" lang="zh-CN" altLang="en-US" sz="2000" dirty="0">
                <a:latin typeface="Avenir Medium" panose="02000503020000020003" pitchFamily="2" charset="0"/>
              </a:rPr>
              <a:t> </a:t>
            </a:r>
            <a:r>
              <a:rPr kumimoji="1" lang="en" altLang="zh-CN" sz="2000" dirty="0">
                <a:latin typeface="Avenir Medium" panose="02000503020000020003" pitchFamily="2" charset="0"/>
              </a:rPr>
              <a:t>Separation of the front and back of the webpage</a:t>
            </a:r>
            <a:r>
              <a:rPr kumimoji="1" lang="en-US" altLang="zh-CN" sz="2000" dirty="0">
                <a:latin typeface="Avenir Medium" panose="02000503020000020003" pitchFamily="2" charset="0"/>
              </a:rPr>
              <a:t>.</a:t>
            </a:r>
            <a:endParaRPr kumimoji="1" lang="en" altLang="zh-CN" sz="2000" dirty="0">
              <a:latin typeface="Avenir Medium" panose="02000503020000020003" pitchFamily="2" charset="0"/>
            </a:endParaRPr>
          </a:p>
        </p:txBody>
      </p:sp>
    </p:spTree>
    <p:extLst>
      <p:ext uri="{BB962C8B-B14F-4D97-AF65-F5344CB8AC3E}">
        <p14:creationId xmlns:p14="http://schemas.microsoft.com/office/powerpoint/2010/main" val="148292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9A3E7-3D30-49ED-8C6F-BDB341811C87}"/>
              </a:ext>
            </a:extLst>
          </p:cNvPr>
          <p:cNvSpPr>
            <a:spLocks noGrp="1"/>
          </p:cNvSpPr>
          <p:nvPr>
            <p:ph type="ctrTitle"/>
          </p:nvPr>
        </p:nvSpPr>
        <p:spPr>
          <a:xfrm>
            <a:off x="1524000" y="2522279"/>
            <a:ext cx="9144000" cy="2387600"/>
          </a:xfrm>
        </p:spPr>
        <p:txBody>
          <a:bodyPr>
            <a:noAutofit/>
          </a:bodyPr>
          <a:lstStyle/>
          <a:p>
            <a:r>
              <a:rPr lang="en-US" altLang="zh-CN" sz="8000" b="1" dirty="0">
                <a:latin typeface="Avenir Heavy" panose="02000503020000020003" pitchFamily="2" charset="0"/>
              </a:rPr>
              <a:t>Thanks</a:t>
            </a:r>
            <a:br>
              <a:rPr lang="en-US" altLang="zh-CN" sz="8000" b="1" dirty="0">
                <a:latin typeface="Avenir Heavy" panose="02000503020000020003" pitchFamily="2" charset="0"/>
              </a:rPr>
            </a:br>
            <a:r>
              <a:rPr lang="en-US" altLang="zh-CN" sz="8000" b="1" dirty="0">
                <a:latin typeface="Avenir Heavy" panose="02000503020000020003" pitchFamily="2" charset="0"/>
              </a:rPr>
              <a:t>for</a:t>
            </a:r>
            <a:br>
              <a:rPr lang="en-US" altLang="zh-CN" sz="8000" b="1" dirty="0">
                <a:latin typeface="Avenir Heavy" panose="02000503020000020003" pitchFamily="2" charset="0"/>
              </a:rPr>
            </a:br>
            <a:r>
              <a:rPr lang="en-US" altLang="zh-CN" sz="8000" b="1" dirty="0">
                <a:latin typeface="Avenir Heavy" panose="02000503020000020003" pitchFamily="2" charset="0"/>
              </a:rPr>
              <a:t>Watching</a:t>
            </a:r>
            <a:endParaRPr lang="zh-CN" altLang="en-US" sz="8000" b="1" dirty="0">
              <a:latin typeface="Avenir Heavy" panose="02000503020000020003" pitchFamily="2" charset="0"/>
            </a:endParaRPr>
          </a:p>
        </p:txBody>
      </p:sp>
    </p:spTree>
    <p:extLst>
      <p:ext uri="{BB962C8B-B14F-4D97-AF65-F5344CB8AC3E}">
        <p14:creationId xmlns:p14="http://schemas.microsoft.com/office/powerpoint/2010/main" val="143583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2069" y="1502060"/>
            <a:ext cx="5911731" cy="4990815"/>
          </a:xfrm>
        </p:spPr>
        <p:txBody>
          <a:bodyPr>
            <a:normAutofit fontScale="92500"/>
          </a:bodyPr>
          <a:lstStyle/>
          <a:p>
            <a:r>
              <a:rPr lang="en-US" altLang="zh-CN" dirty="0">
                <a:latin typeface="Avenir Medium" panose="02000503020000020003" pitchFamily="2" charset="0"/>
                <a:ea typeface="Roboto" panose="02000000000000000000" pitchFamily="2" charset="0"/>
              </a:rPr>
              <a:t>We tend to develop an application </a:t>
            </a:r>
            <a:r>
              <a:rPr lang="en-US" altLang="zh-CN" dirty="0">
                <a:solidFill>
                  <a:srgbClr val="FF0000"/>
                </a:solidFill>
                <a:latin typeface="Avenir Medium" panose="02000503020000020003" pitchFamily="2" charset="0"/>
                <a:ea typeface="Roboto" panose="02000000000000000000" pitchFamily="2" charset="0"/>
              </a:rPr>
              <a:t>recommending TED Talks</a:t>
            </a:r>
            <a:r>
              <a:rPr lang="en-US" altLang="zh-CN" dirty="0">
                <a:latin typeface="Avenir Medium" panose="02000503020000020003" pitchFamily="2" charset="0"/>
                <a:ea typeface="Roboto" panose="02000000000000000000" pitchFamily="2" charset="0"/>
              </a:rPr>
              <a:t> and </a:t>
            </a:r>
            <a:r>
              <a:rPr lang="en-US" altLang="zh-CN" dirty="0">
                <a:solidFill>
                  <a:srgbClr val="FF0000"/>
                </a:solidFill>
                <a:latin typeface="Avenir Medium" panose="02000503020000020003" pitchFamily="2" charset="0"/>
                <a:ea typeface="Roboto" panose="02000000000000000000" pitchFamily="2" charset="0"/>
              </a:rPr>
              <a:t>seeing the popular topics trend </a:t>
            </a:r>
            <a:r>
              <a:rPr lang="en-US" altLang="zh-CN" dirty="0">
                <a:latin typeface="Avenir Medium" panose="02000503020000020003" pitchFamily="2" charset="0"/>
                <a:ea typeface="Roboto" panose="02000000000000000000" pitchFamily="2" charset="0"/>
              </a:rPr>
              <a:t>between any time period.</a:t>
            </a:r>
          </a:p>
          <a:p>
            <a:r>
              <a:rPr lang="en-US" altLang="zh-CN" dirty="0">
                <a:latin typeface="Avenir Medium" panose="02000503020000020003" pitchFamily="2" charset="0"/>
                <a:ea typeface="Roboto" panose="02000000000000000000" pitchFamily="2" charset="0"/>
              </a:rPr>
              <a:t>After register and log in our web application, users would watch the recommendation video from our application, after watching, they may give some advice like ‘I like it’ or ‘I do not like it’. If they do not like it, the system will recommend a video that he is </a:t>
            </a:r>
            <a:r>
              <a:rPr lang="en-US" altLang="zh-CN" dirty="0">
                <a:solidFill>
                  <a:srgbClr val="FF0000"/>
                </a:solidFill>
                <a:latin typeface="Avenir Medium" panose="02000503020000020003" pitchFamily="2" charset="0"/>
                <a:ea typeface="Roboto" panose="02000000000000000000" pitchFamily="2" charset="0"/>
              </a:rPr>
              <a:t>more likely to like</a:t>
            </a:r>
            <a:r>
              <a:rPr lang="en-US" altLang="zh-CN" dirty="0">
                <a:latin typeface="Avenir Medium" panose="02000503020000020003" pitchFamily="2" charset="0"/>
                <a:ea typeface="Roboto" panose="02000000000000000000" pitchFamily="2" charset="0"/>
              </a:rPr>
              <a:t>.</a:t>
            </a:r>
          </a:p>
        </p:txBody>
      </p:sp>
      <p:sp>
        <p:nvSpPr>
          <p:cNvPr id="8" name="标题 1">
            <a:extLst>
              <a:ext uri="{FF2B5EF4-FFF2-40B4-BE49-F238E27FC236}">
                <a16:creationId xmlns:a16="http://schemas.microsoft.com/office/drawing/2014/main" id="{D172F22C-7986-7548-BC08-E744182F618F}"/>
              </a:ext>
            </a:extLst>
          </p:cNvPr>
          <p:cNvSpPr>
            <a:spLocks noGrp="1"/>
          </p:cNvSpPr>
          <p:nvPr>
            <p:ph type="title"/>
          </p:nvPr>
        </p:nvSpPr>
        <p:spPr>
          <a:xfrm>
            <a:off x="838200" y="365125"/>
            <a:ext cx="10515600" cy="1325563"/>
          </a:xfrm>
        </p:spPr>
        <p:txBody>
          <a:bodyPr>
            <a:normAutofit/>
          </a:bodyPr>
          <a:lstStyle/>
          <a:p>
            <a:r>
              <a:rPr kumimoji="1" lang="en-US" altLang="zh-CN" sz="4800" dirty="0">
                <a:latin typeface="Avenir Medium" panose="02000503020000020003" pitchFamily="2" charset="0"/>
              </a:rPr>
              <a:t>Initialization</a:t>
            </a:r>
            <a:endParaRPr kumimoji="1" lang="zh-CN" altLang="en-US" sz="4800" dirty="0">
              <a:latin typeface="Avenir Medium" panose="02000503020000020003" pitchFamily="2" charset="0"/>
            </a:endParaRPr>
          </a:p>
        </p:txBody>
      </p:sp>
      <p:pic>
        <p:nvPicPr>
          <p:cNvPr id="9" name="图片 8">
            <a:extLst>
              <a:ext uri="{FF2B5EF4-FFF2-40B4-BE49-F238E27FC236}">
                <a16:creationId xmlns:a16="http://schemas.microsoft.com/office/drawing/2014/main" id="{BFE1CDEB-2860-1648-A3AC-B599DDF5381F}"/>
              </a:ext>
            </a:extLst>
          </p:cNvPr>
          <p:cNvPicPr>
            <a:picLocks noChangeAspect="1"/>
          </p:cNvPicPr>
          <p:nvPr/>
        </p:nvPicPr>
        <p:blipFill>
          <a:blip r:embed="rId3"/>
          <a:stretch>
            <a:fillRect/>
          </a:stretch>
        </p:blipFill>
        <p:spPr>
          <a:xfrm>
            <a:off x="1279759" y="2923381"/>
            <a:ext cx="3175000" cy="1168400"/>
          </a:xfrm>
          <a:prstGeom prst="rect">
            <a:avLst/>
          </a:prstGeom>
        </p:spPr>
      </p:pic>
    </p:spTree>
    <p:extLst>
      <p:ext uri="{BB962C8B-B14F-4D97-AF65-F5344CB8AC3E}">
        <p14:creationId xmlns:p14="http://schemas.microsoft.com/office/powerpoint/2010/main" val="339396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F6EC83F-3ACF-F546-884F-E9A99A227D54}"/>
              </a:ext>
            </a:extLst>
          </p:cNvPr>
          <p:cNvSpPr txBox="1"/>
          <p:nvPr/>
        </p:nvSpPr>
        <p:spPr>
          <a:xfrm>
            <a:off x="6265628" y="1477161"/>
            <a:ext cx="5427428" cy="4524315"/>
          </a:xfrm>
          <a:prstGeom prst="rect">
            <a:avLst/>
          </a:prstGeom>
          <a:noFill/>
        </p:spPr>
        <p:txBody>
          <a:bodyPr wrap="square" rtlCol="0">
            <a:spAutoFit/>
          </a:bodyPr>
          <a:lstStyle/>
          <a:p>
            <a:pPr marL="457200" lvl="0" indent="-457200">
              <a:buFont typeface="Arial" panose="020B0604020202020204" pitchFamily="34" charset="0"/>
              <a:buChar char="•"/>
            </a:pPr>
            <a:r>
              <a:rPr kumimoji="1" lang="en-US" altLang="zh-CN" sz="2400" dirty="0">
                <a:latin typeface="Avenir Medium" panose="02000503020000020003" pitchFamily="2" charset="0"/>
              </a:rPr>
              <a:t>First of all, we use a Python </a:t>
            </a:r>
            <a:r>
              <a:rPr kumimoji="1" lang="en-US" altLang="zh-CN" sz="2400" dirty="0">
                <a:solidFill>
                  <a:srgbClr val="FF0000"/>
                </a:solidFill>
                <a:latin typeface="Avenir Medium" panose="02000503020000020003" pitchFamily="2" charset="0"/>
              </a:rPr>
              <a:t>data processing framework </a:t>
            </a:r>
            <a:r>
              <a:rPr kumimoji="1" lang="en-US" altLang="zh-CN" sz="2400" dirty="0">
                <a:latin typeface="Avenir Medium" panose="02000503020000020003" pitchFamily="2" charset="0"/>
              </a:rPr>
              <a:t>called Pandas to extract the data from .csv file to a specific data format for TensorFlow.</a:t>
            </a:r>
          </a:p>
          <a:p>
            <a:pPr marL="457200" lvl="0" indent="-457200">
              <a:buFont typeface="Arial" panose="020B0604020202020204" pitchFamily="34" charset="0"/>
              <a:buChar char="•"/>
            </a:pPr>
            <a:r>
              <a:rPr kumimoji="1" lang="en-US" altLang="zh-CN" sz="2400" dirty="0">
                <a:latin typeface="Avenir Medium" panose="02000503020000020003" pitchFamily="2" charset="0"/>
              </a:rPr>
              <a:t>After getting the data, we use TensorFlow </a:t>
            </a:r>
            <a:r>
              <a:rPr kumimoji="1" lang="en-US" altLang="zh-CN" sz="2400" dirty="0">
                <a:solidFill>
                  <a:srgbClr val="FF0000"/>
                </a:solidFill>
                <a:latin typeface="Avenir Medium" panose="02000503020000020003" pitchFamily="2" charset="0"/>
              </a:rPr>
              <a:t>to train our model </a:t>
            </a:r>
            <a:r>
              <a:rPr kumimoji="1" lang="en-US" altLang="zh-CN" sz="2400" dirty="0">
                <a:latin typeface="Avenir Medium" panose="02000503020000020003" pitchFamily="2" charset="0"/>
              </a:rPr>
              <a:t>and </a:t>
            </a:r>
            <a:r>
              <a:rPr kumimoji="1" lang="en-US" altLang="zh-CN" sz="2400" dirty="0">
                <a:solidFill>
                  <a:srgbClr val="FF0000"/>
                </a:solidFill>
                <a:latin typeface="Avenir Medium" panose="02000503020000020003" pitchFamily="2" charset="0"/>
              </a:rPr>
              <a:t>get a prediction from our data</a:t>
            </a:r>
            <a:r>
              <a:rPr kumimoji="1" lang="en-US" altLang="zh-CN" sz="2400" dirty="0">
                <a:latin typeface="Avenir Medium" panose="02000503020000020003" pitchFamily="2" charset="0"/>
              </a:rPr>
              <a:t>.</a:t>
            </a:r>
          </a:p>
          <a:p>
            <a:pPr marL="457200" lvl="0" indent="-457200">
              <a:buFont typeface="Arial" panose="020B0604020202020204" pitchFamily="34" charset="0"/>
              <a:buChar char="•"/>
            </a:pPr>
            <a:r>
              <a:rPr kumimoji="1" lang="en-US" altLang="zh-CN" sz="2400" dirty="0">
                <a:latin typeface="Avenir Medium" panose="02000503020000020003" pitchFamily="2" charset="0"/>
              </a:rPr>
              <a:t>The result of TensorFlow will be organized by using Django and then will be sent to the web page by prescribed interfaces.</a:t>
            </a:r>
          </a:p>
        </p:txBody>
      </p:sp>
      <p:pic>
        <p:nvPicPr>
          <p:cNvPr id="5" name="图片 4">
            <a:extLst>
              <a:ext uri="{FF2B5EF4-FFF2-40B4-BE49-F238E27FC236}">
                <a16:creationId xmlns:a16="http://schemas.microsoft.com/office/drawing/2014/main" id="{4C8AC3B2-3FED-F34D-8D21-8EEAE3559E74}"/>
              </a:ext>
            </a:extLst>
          </p:cNvPr>
          <p:cNvPicPr/>
          <p:nvPr/>
        </p:nvPicPr>
        <p:blipFill>
          <a:blip r:embed="rId2">
            <a:extLst>
              <a:ext uri="{28A0092B-C50C-407E-A947-70E740481C1C}">
                <a14:useLocalDpi xmlns:a14="http://schemas.microsoft.com/office/drawing/2010/main" val="0"/>
              </a:ext>
            </a:extLst>
          </a:blip>
          <a:stretch>
            <a:fillRect/>
          </a:stretch>
        </p:blipFill>
        <p:spPr>
          <a:xfrm>
            <a:off x="498944" y="1477161"/>
            <a:ext cx="5427428" cy="3983397"/>
          </a:xfrm>
          <a:prstGeom prst="rect">
            <a:avLst/>
          </a:prstGeom>
        </p:spPr>
      </p:pic>
      <p:sp>
        <p:nvSpPr>
          <p:cNvPr id="8" name="标题 1">
            <a:extLst>
              <a:ext uri="{FF2B5EF4-FFF2-40B4-BE49-F238E27FC236}">
                <a16:creationId xmlns:a16="http://schemas.microsoft.com/office/drawing/2014/main" id="{A73389F5-F846-DD4E-958F-F9E7554D8454}"/>
              </a:ext>
            </a:extLst>
          </p:cNvPr>
          <p:cNvSpPr>
            <a:spLocks noGrp="1"/>
          </p:cNvSpPr>
          <p:nvPr>
            <p:ph type="title"/>
          </p:nvPr>
        </p:nvSpPr>
        <p:spPr>
          <a:xfrm>
            <a:off x="838200" y="365125"/>
            <a:ext cx="10515600" cy="1325563"/>
          </a:xfrm>
        </p:spPr>
        <p:txBody>
          <a:bodyPr>
            <a:normAutofit/>
          </a:bodyPr>
          <a:lstStyle/>
          <a:p>
            <a:r>
              <a:rPr kumimoji="1" lang="en-US" altLang="zh-CN" sz="4800" dirty="0">
                <a:latin typeface="Avenir Medium" panose="02000503020000020003" pitchFamily="2" charset="0"/>
              </a:rPr>
              <a:t>Initialization</a:t>
            </a:r>
            <a:endParaRPr kumimoji="1" lang="zh-CN" altLang="en-US" sz="4800" dirty="0">
              <a:latin typeface="Avenir Medium" panose="02000503020000020003" pitchFamily="2" charset="0"/>
            </a:endParaRPr>
          </a:p>
        </p:txBody>
      </p:sp>
    </p:spTree>
    <p:extLst>
      <p:ext uri="{BB962C8B-B14F-4D97-AF65-F5344CB8AC3E}">
        <p14:creationId xmlns:p14="http://schemas.microsoft.com/office/powerpoint/2010/main" val="331101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3320"/>
            <a:ext cx="10515600" cy="1325563"/>
          </a:xfrm>
        </p:spPr>
        <p:txBody>
          <a:bodyPr>
            <a:normAutofit/>
          </a:bodyPr>
          <a:lstStyle/>
          <a:p>
            <a:r>
              <a:rPr kumimoji="1" lang="en-US" altLang="zh-CN" sz="4800" dirty="0">
                <a:latin typeface="Avenir Medium" panose="02000503020000020003" pitchFamily="2" charset="0"/>
              </a:rPr>
              <a:t> Use Case Diagram</a:t>
            </a:r>
            <a:endParaRPr kumimoji="1" lang="zh-CN" altLang="en-US" sz="4800" dirty="0">
              <a:latin typeface="Avenir Medium" panose="02000503020000020003" pitchFamily="2" charset="0"/>
            </a:endParaRPr>
          </a:p>
        </p:txBody>
      </p:sp>
      <p:sp>
        <p:nvSpPr>
          <p:cNvPr id="9" name="文本框 8">
            <a:extLst>
              <a:ext uri="{FF2B5EF4-FFF2-40B4-BE49-F238E27FC236}">
                <a16:creationId xmlns:a16="http://schemas.microsoft.com/office/drawing/2014/main" id="{DF6EC83F-3ACF-F546-884F-E9A99A227D54}"/>
              </a:ext>
            </a:extLst>
          </p:cNvPr>
          <p:cNvSpPr txBox="1"/>
          <p:nvPr/>
        </p:nvSpPr>
        <p:spPr>
          <a:xfrm>
            <a:off x="7344108" y="2886324"/>
            <a:ext cx="5081611" cy="1815882"/>
          </a:xfrm>
          <a:prstGeom prst="rect">
            <a:avLst/>
          </a:prstGeom>
          <a:noFill/>
        </p:spPr>
        <p:txBody>
          <a:bodyPr wrap="square" rtlCol="0">
            <a:spAutoFit/>
          </a:bodyPr>
          <a:lstStyle/>
          <a:p>
            <a:pPr marL="457200" lvl="0" indent="-457200">
              <a:buFont typeface="Arial" panose="020B0604020202020204" pitchFamily="34" charset="0"/>
              <a:buChar char="•"/>
            </a:pPr>
            <a:r>
              <a:rPr kumimoji="1" lang="en-US" altLang="zh-CN" sz="2800" dirty="0">
                <a:latin typeface="Avenir Medium" panose="02000503020000020003" pitchFamily="2" charset="0"/>
              </a:rPr>
              <a:t>User</a:t>
            </a:r>
          </a:p>
          <a:p>
            <a:pPr marL="457200" lvl="0" indent="-457200">
              <a:buFont typeface="Arial" panose="020B0604020202020204" pitchFamily="34" charset="0"/>
              <a:buChar char="•"/>
            </a:pPr>
            <a:r>
              <a:rPr kumimoji="1" lang="en-US" altLang="zh-CN" sz="2800" dirty="0">
                <a:latin typeface="Avenir Medium" panose="02000503020000020003" pitchFamily="2" charset="0"/>
              </a:rPr>
              <a:t>Publisher</a:t>
            </a:r>
          </a:p>
          <a:p>
            <a:pPr marL="457200" lvl="0" indent="-457200">
              <a:buFont typeface="Arial" panose="020B0604020202020204" pitchFamily="34" charset="0"/>
              <a:buChar char="•"/>
            </a:pPr>
            <a:r>
              <a:rPr lang="en-US" altLang="zh-CN" sz="2800" dirty="0">
                <a:solidFill>
                  <a:srgbClr val="222222"/>
                </a:solidFill>
                <a:latin typeface="Arial Unicode MS"/>
                <a:ea typeface="inherit"/>
              </a:rPr>
              <a:t>A</a:t>
            </a:r>
            <a:r>
              <a:rPr lang="zh-CN" altLang="zh-CN" sz="2800" dirty="0">
                <a:solidFill>
                  <a:srgbClr val="222222"/>
                </a:solidFill>
                <a:latin typeface="Arial Unicode MS"/>
                <a:ea typeface="inherit"/>
              </a:rPr>
              <a:t>dministrator</a:t>
            </a:r>
            <a:endParaRPr kumimoji="1" lang="en-US" altLang="zh-CN" sz="2800" dirty="0">
              <a:latin typeface="Avenir Medium" panose="02000503020000020003" pitchFamily="2" charset="0"/>
            </a:endParaRPr>
          </a:p>
          <a:p>
            <a:pPr marL="457200" lvl="0" indent="-457200">
              <a:buFont typeface="Arial" panose="020B0604020202020204" pitchFamily="34" charset="0"/>
              <a:buChar char="•"/>
            </a:pPr>
            <a:endParaRPr kumimoji="1" lang="zh-CN" altLang="zh-CN" sz="2800" dirty="0">
              <a:latin typeface="Avenir Medium" panose="02000503020000020003" pitchFamily="2" charset="0"/>
            </a:endParaRPr>
          </a:p>
        </p:txBody>
      </p:sp>
      <p:pic>
        <p:nvPicPr>
          <p:cNvPr id="6" name="图片 5">
            <a:extLst>
              <a:ext uri="{FF2B5EF4-FFF2-40B4-BE49-F238E27FC236}">
                <a16:creationId xmlns:a16="http://schemas.microsoft.com/office/drawing/2014/main" id="{64432AC5-4EBB-48C9-BAE8-0D7298F96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601" y="1559879"/>
            <a:ext cx="5102060" cy="4645354"/>
          </a:xfrm>
          <a:prstGeom prst="rect">
            <a:avLst/>
          </a:prstGeom>
        </p:spPr>
      </p:pic>
    </p:spTree>
    <p:extLst>
      <p:ext uri="{BB962C8B-B14F-4D97-AF65-F5344CB8AC3E}">
        <p14:creationId xmlns:p14="http://schemas.microsoft.com/office/powerpoint/2010/main" val="2833087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1598"/>
            <a:ext cx="10515600" cy="1325563"/>
          </a:xfrm>
        </p:spPr>
        <p:txBody>
          <a:bodyPr>
            <a:normAutofit/>
          </a:bodyPr>
          <a:lstStyle/>
          <a:p>
            <a:r>
              <a:rPr kumimoji="1" lang="en-US" altLang="zh-CN" sz="4800" dirty="0">
                <a:latin typeface="Avenir Medium" panose="02000503020000020003" pitchFamily="2" charset="0"/>
              </a:rPr>
              <a:t> Timing Diagram</a:t>
            </a:r>
            <a:endParaRPr kumimoji="1" lang="zh-CN" altLang="en-US" sz="4800" dirty="0">
              <a:latin typeface="Avenir Medium" panose="02000503020000020003" pitchFamily="2" charset="0"/>
            </a:endParaRPr>
          </a:p>
        </p:txBody>
      </p:sp>
      <p:sp>
        <p:nvSpPr>
          <p:cNvPr id="9" name="文本框 8">
            <a:extLst>
              <a:ext uri="{FF2B5EF4-FFF2-40B4-BE49-F238E27FC236}">
                <a16:creationId xmlns:a16="http://schemas.microsoft.com/office/drawing/2014/main" id="{DF6EC83F-3ACF-F546-884F-E9A99A227D54}"/>
              </a:ext>
            </a:extLst>
          </p:cNvPr>
          <p:cNvSpPr txBox="1"/>
          <p:nvPr/>
        </p:nvSpPr>
        <p:spPr>
          <a:xfrm>
            <a:off x="6431868" y="1219955"/>
            <a:ext cx="5081611" cy="5324535"/>
          </a:xfrm>
          <a:prstGeom prst="rect">
            <a:avLst/>
          </a:prstGeom>
          <a:noFill/>
        </p:spPr>
        <p:txBody>
          <a:bodyPr wrap="square" rtlCol="0">
            <a:spAutoFit/>
          </a:bodyPr>
          <a:lstStyle/>
          <a:p>
            <a:pPr marL="457200" lvl="0" indent="-457200">
              <a:buFont typeface="Arial" panose="020B0604020202020204" pitchFamily="34" charset="0"/>
              <a:buChar char="•"/>
            </a:pPr>
            <a:r>
              <a:rPr kumimoji="1" lang="en-US" altLang="zh-CN" sz="2400" dirty="0">
                <a:latin typeface="Avenir Medium" panose="02000503020000020003" pitchFamily="2" charset="0"/>
              </a:rPr>
              <a:t>This timing diagram shows the </a:t>
            </a:r>
            <a:r>
              <a:rPr kumimoji="1" lang="en-US" altLang="zh-CN" sz="2400" dirty="0">
                <a:solidFill>
                  <a:srgbClr val="FF0000"/>
                </a:solidFill>
                <a:latin typeface="Avenir Medium" panose="02000503020000020003" pitchFamily="2" charset="0"/>
              </a:rPr>
              <a:t>dynamic collaboration </a:t>
            </a:r>
            <a:r>
              <a:rPr kumimoji="1" lang="en-US" altLang="zh-CN" sz="2400" dirty="0">
                <a:latin typeface="Avenir Medium" panose="02000503020000020003" pitchFamily="2" charset="0"/>
              </a:rPr>
              <a:t>between </a:t>
            </a:r>
            <a:r>
              <a:rPr kumimoji="1" lang="en-US" altLang="zh-CN" sz="2400" dirty="0">
                <a:solidFill>
                  <a:srgbClr val="FF0000"/>
                </a:solidFill>
                <a:latin typeface="Avenir Medium" panose="02000503020000020003" pitchFamily="2" charset="0"/>
              </a:rPr>
              <a:t>multiple objects </a:t>
            </a:r>
            <a:r>
              <a:rPr kumimoji="1" lang="en-US" altLang="zh-CN" sz="2400" dirty="0">
                <a:latin typeface="Avenir Medium" panose="02000503020000020003" pitchFamily="2" charset="0"/>
              </a:rPr>
              <a:t>by describing the chronological order in which messages are sent between objects. It can represent </a:t>
            </a:r>
            <a:r>
              <a:rPr kumimoji="1" lang="en-US" altLang="zh-CN" sz="2400" dirty="0">
                <a:solidFill>
                  <a:srgbClr val="FF0000"/>
                </a:solidFill>
                <a:latin typeface="Avenir Medium" panose="02000503020000020003" pitchFamily="2" charset="0"/>
              </a:rPr>
              <a:t>the order of behavior</a:t>
            </a:r>
            <a:r>
              <a:rPr kumimoji="1" lang="en-US" altLang="zh-CN" sz="2400" dirty="0">
                <a:latin typeface="Avenir Medium" panose="02000503020000020003" pitchFamily="2" charset="0"/>
              </a:rPr>
              <a:t> of the use cases. When a use case behavior is executed, each of the messages corresponds to a class operation or a trigger event in the state machine that causes the conversion.</a:t>
            </a:r>
          </a:p>
          <a:p>
            <a:pPr marL="457200" lvl="0" indent="-457200">
              <a:buFont typeface="Arial" panose="020B0604020202020204" pitchFamily="34" charset="0"/>
              <a:buChar char="•"/>
            </a:pPr>
            <a:endParaRPr kumimoji="1" lang="zh-CN" altLang="zh-CN" sz="2800" dirty="0">
              <a:latin typeface="Avenir Medium" panose="02000503020000020003" pitchFamily="2" charset="0"/>
            </a:endParaRPr>
          </a:p>
        </p:txBody>
      </p:sp>
      <p:pic>
        <p:nvPicPr>
          <p:cNvPr id="5" name="图片 4">
            <a:extLst>
              <a:ext uri="{FF2B5EF4-FFF2-40B4-BE49-F238E27FC236}">
                <a16:creationId xmlns:a16="http://schemas.microsoft.com/office/drawing/2014/main" id="{AFEFB60A-785B-384F-BBCF-18A04BB9F4B6}"/>
              </a:ext>
            </a:extLst>
          </p:cNvPr>
          <p:cNvPicPr/>
          <p:nvPr/>
        </p:nvPicPr>
        <p:blipFill>
          <a:blip r:embed="rId2"/>
          <a:stretch>
            <a:fillRect/>
          </a:stretch>
        </p:blipFill>
        <p:spPr>
          <a:xfrm>
            <a:off x="997879" y="1379444"/>
            <a:ext cx="5274310" cy="4810125"/>
          </a:xfrm>
          <a:prstGeom prst="rect">
            <a:avLst/>
          </a:prstGeom>
        </p:spPr>
      </p:pic>
    </p:spTree>
    <p:extLst>
      <p:ext uri="{BB962C8B-B14F-4D97-AF65-F5344CB8AC3E}">
        <p14:creationId xmlns:p14="http://schemas.microsoft.com/office/powerpoint/2010/main" val="28821301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2324</Words>
  <Application>Microsoft Macintosh PowerPoint</Application>
  <PresentationFormat>宽屏</PresentationFormat>
  <Paragraphs>221</Paragraphs>
  <Slides>53</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53</vt:i4>
      </vt:variant>
    </vt:vector>
  </HeadingPairs>
  <TitlesOfParts>
    <vt:vector size="64" baseType="lpstr">
      <vt:lpstr>等线</vt:lpstr>
      <vt:lpstr>等线 Light</vt:lpstr>
      <vt:lpstr>Arial Unicode MS</vt:lpstr>
      <vt:lpstr>FontAwesome</vt:lpstr>
      <vt:lpstr>Arial</vt:lpstr>
      <vt:lpstr>Avenir Black</vt:lpstr>
      <vt:lpstr>Avenir Book</vt:lpstr>
      <vt:lpstr>Avenir Heavy</vt:lpstr>
      <vt:lpstr>Avenir Medium</vt:lpstr>
      <vt:lpstr>Chalkboard</vt:lpstr>
      <vt:lpstr>Office 主题​​</vt:lpstr>
      <vt:lpstr>TED Talks Final </vt:lpstr>
      <vt:lpstr>PowerPoint 演示文稿</vt:lpstr>
      <vt:lpstr>Subtitles</vt:lpstr>
      <vt:lpstr>PowerPoint 演示文稿</vt:lpstr>
      <vt:lpstr>Initialization</vt:lpstr>
      <vt:lpstr>Initialization</vt:lpstr>
      <vt:lpstr>Initialization</vt:lpstr>
      <vt:lpstr> Use Case Diagram</vt:lpstr>
      <vt:lpstr> Timing Diagram</vt:lpstr>
      <vt:lpstr> Sequence Diagram</vt:lpstr>
      <vt:lpstr>PowerPoint 演示文稿</vt:lpstr>
      <vt:lpstr>DATASET</vt:lpstr>
      <vt:lpstr>Data Clearing and Transformation</vt:lpstr>
      <vt:lpstr>Data Clearing and Transformation</vt:lpstr>
      <vt:lpstr>3. Data Clearing and Transformation</vt:lpstr>
      <vt:lpstr>RELATION</vt:lpstr>
      <vt:lpstr>OVERALL ANALYSIS</vt:lpstr>
      <vt:lpstr>VIEW VOLUME</vt:lpstr>
      <vt:lpstr>MOST VIEWED 5 TALKS</vt:lpstr>
      <vt:lpstr>MOST COMMENTED 10 TALKS</vt:lpstr>
      <vt:lpstr>Most commented talks</vt:lpstr>
      <vt:lpstr>RELATIONS</vt:lpstr>
      <vt:lpstr>DURATION &amp; LANGUAGE</vt:lpstr>
      <vt:lpstr>PERSONS SPEAK MOST</vt:lpstr>
      <vt:lpstr>MOST POPULAR THEMES </vt:lpstr>
      <vt:lpstr>PowerPoint 演示文稿</vt:lpstr>
      <vt:lpstr>PowerPoint 演示文稿</vt:lpstr>
      <vt:lpstr> Some Functions</vt:lpstr>
      <vt:lpstr>PowerPoint 演示文稿</vt:lpstr>
      <vt:lpstr>PowerPoint 演示文稿</vt:lpstr>
      <vt:lpstr>PowerPoint 演示文稿</vt:lpstr>
      <vt:lpstr>3.1 UNSUPERVISED LEARNING - CLUSTERING</vt:lpstr>
      <vt:lpstr>3.1 UNSUPERVISED LEARNING - CLUSTERING</vt:lpstr>
      <vt:lpstr>3.1 UNSUPERVISED LEARNING - CLUSTERING</vt:lpstr>
      <vt:lpstr>3.2 SUPERVISED LEARNING - CLASSIFICATION</vt:lpstr>
      <vt:lpstr>3.2 SUPERVISED LEARNING - CLASSIFICATION</vt:lpstr>
      <vt:lpstr>3.2 SUPERVISED LEARNING - CLASSIFICATION</vt:lpstr>
      <vt:lpstr>3.2 SUPERVISED LEARNING - CLASSIFICATION</vt:lpstr>
      <vt:lpstr>3.3 SUPERVISED LEARNING - REGRESSION</vt:lpstr>
      <vt:lpstr>3.3 SUPERVISED LEARNING - REGRESSION</vt:lpstr>
      <vt:lpstr>3.3 SUPERVISED LEARNING - REGRESSION</vt:lpstr>
      <vt:lpstr>3.3 SUPERVISED LEARNING - REGRESSION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Conclusion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 Talks Final </dc:title>
  <dc:creator>yibo wang</dc:creator>
  <cp:lastModifiedBy>Microsoft Office User</cp:lastModifiedBy>
  <cp:revision>36</cp:revision>
  <dcterms:created xsi:type="dcterms:W3CDTF">2019-06-12T15:14:18Z</dcterms:created>
  <dcterms:modified xsi:type="dcterms:W3CDTF">2019-06-13T00:17:43Z</dcterms:modified>
</cp:coreProperties>
</file>